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4"/>
  </p:sldMasterIdLst>
  <p:notesMasterIdLst>
    <p:notesMasterId r:id="rId22"/>
  </p:notesMasterIdLst>
  <p:handoutMasterIdLst>
    <p:handoutMasterId r:id="rId23"/>
  </p:handoutMasterIdLst>
  <p:sldIdLst>
    <p:sldId id="256" r:id="rId5"/>
    <p:sldId id="378" r:id="rId6"/>
    <p:sldId id="363" r:id="rId7"/>
    <p:sldId id="367" r:id="rId8"/>
    <p:sldId id="395" r:id="rId9"/>
    <p:sldId id="371" r:id="rId10"/>
    <p:sldId id="359" r:id="rId11"/>
    <p:sldId id="364" r:id="rId12"/>
    <p:sldId id="375" r:id="rId13"/>
    <p:sldId id="377" r:id="rId14"/>
    <p:sldId id="389" r:id="rId15"/>
    <p:sldId id="390" r:id="rId16"/>
    <p:sldId id="391" r:id="rId17"/>
    <p:sldId id="394" r:id="rId18"/>
    <p:sldId id="393" r:id="rId19"/>
    <p:sldId id="392" r:id="rId20"/>
    <p:sldId id="396" r:id="rId21"/>
  </p:sldIdLst>
  <p:sldSz cx="12192000" cy="6858000"/>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ong Weijiang" initials="XW" lastIdx="2" clrIdx="0">
    <p:extLst>
      <p:ext uri="{19B8F6BF-5375-455C-9EA6-DF929625EA0E}">
        <p15:presenceInfo xmlns:p15="http://schemas.microsoft.com/office/powerpoint/2012/main" userId="Xiong Weijia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B3B"/>
    <a:srgbClr val="FDC532"/>
    <a:srgbClr val="FACE16"/>
    <a:srgbClr val="5BAC4A"/>
    <a:srgbClr val="C00000"/>
    <a:srgbClr val="CF1717"/>
    <a:srgbClr val="1358B3"/>
    <a:srgbClr val="ED5D59"/>
    <a:srgbClr val="C5E0B4"/>
    <a:srgbClr val="03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5" autoAdjust="0"/>
    <p:restoredTop sz="88824" autoAdjust="0"/>
  </p:normalViewPr>
  <p:slideViewPr>
    <p:cSldViewPr snapToGrid="0" showGuides="1">
      <p:cViewPr>
        <p:scale>
          <a:sx n="66" d="100"/>
          <a:sy n="66" d="100"/>
        </p:scale>
        <p:origin x="1099" y="389"/>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2" d="100"/>
          <a:sy n="62" d="100"/>
        </p:scale>
        <p:origin x="2957"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DF4B6F5-520D-4607-BD28-DB7CB5634220}"/>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a:extLst>
              <a:ext uri="{FF2B5EF4-FFF2-40B4-BE49-F238E27FC236}">
                <a16:creationId xmlns:a16="http://schemas.microsoft.com/office/drawing/2014/main" id="{BD98483A-72B9-4C8D-8057-FBDBA290595B}"/>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15CBCB9E-4686-42C2-8C94-4194A3E02D2B}" type="datetimeFigureOut">
              <a:rPr lang="zh-CN" altLang="en-US" smtClean="0"/>
              <a:t>2022/1/12</a:t>
            </a:fld>
            <a:endParaRPr lang="zh-CN" altLang="en-US"/>
          </a:p>
        </p:txBody>
      </p:sp>
      <p:sp>
        <p:nvSpPr>
          <p:cNvPr id="4" name="页脚占位符 3">
            <a:extLst>
              <a:ext uri="{FF2B5EF4-FFF2-40B4-BE49-F238E27FC236}">
                <a16:creationId xmlns:a16="http://schemas.microsoft.com/office/drawing/2014/main" id="{09BDFDA9-2319-46D6-887B-9EE2A44F6E1A}"/>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5" name="灯片编号占位符 4">
            <a:extLst>
              <a:ext uri="{FF2B5EF4-FFF2-40B4-BE49-F238E27FC236}">
                <a16:creationId xmlns:a16="http://schemas.microsoft.com/office/drawing/2014/main" id="{326ED194-75F9-4485-8EAE-5227C3CB31C8}"/>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8D6EA355-1633-431C-9FD7-BB2E98156C06}" type="slidenum">
              <a:rPr lang="zh-CN" altLang="en-US" smtClean="0"/>
              <a:t>‹#›</a:t>
            </a:fld>
            <a:endParaRPr lang="zh-CN" altLang="en-US"/>
          </a:p>
        </p:txBody>
      </p:sp>
    </p:spTree>
    <p:extLst>
      <p:ext uri="{BB962C8B-B14F-4D97-AF65-F5344CB8AC3E}">
        <p14:creationId xmlns:p14="http://schemas.microsoft.com/office/powerpoint/2010/main" val="45079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DAF7020D-062E-41BC-A699-A7B3427D8CC2}" type="datetimeFigureOut">
              <a:rPr lang="zh-CN" altLang="en-US" smtClean="0"/>
              <a:t>2022/1/12</a:t>
            </a:fld>
            <a:endParaRPr lang="zh-CN" altLang="en-US"/>
          </a:p>
        </p:txBody>
      </p:sp>
      <p:sp>
        <p:nvSpPr>
          <p:cNvPr id="4" name="幻灯片图像占位符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85A48CC1-E4FE-424E-8EC0-F8635A798222}" type="slidenum">
              <a:rPr lang="zh-CN" altLang="en-US" smtClean="0"/>
              <a:t>‹#›</a:t>
            </a:fld>
            <a:endParaRPr lang="zh-CN" altLang="en-US"/>
          </a:p>
        </p:txBody>
      </p:sp>
    </p:spTree>
    <p:extLst>
      <p:ext uri="{BB962C8B-B14F-4D97-AF65-F5344CB8AC3E}">
        <p14:creationId xmlns:p14="http://schemas.microsoft.com/office/powerpoint/2010/main" val="427031210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 I’m Weijiang Xiong, and today I’m very happy to share my project with </a:t>
            </a:r>
            <a:r>
              <a:rPr lang="en-US" altLang="zh-CN"/>
              <a:t>you.</a:t>
            </a:r>
          </a:p>
          <a:p>
            <a:endParaRPr lang="en-US" altLang="zh-CN" dirty="0"/>
          </a:p>
          <a:p>
            <a:r>
              <a:rPr lang="en-US" altLang="zh-CN" dirty="0"/>
              <a:t>This semester I’m working on Action recognition for self-driving cars with Lorenzo and </a:t>
            </a:r>
            <a:r>
              <a:rPr lang="en-US" altLang="zh-CN"/>
              <a:t>Taylor.</a:t>
            </a:r>
          </a:p>
        </p:txBody>
      </p:sp>
      <p:sp>
        <p:nvSpPr>
          <p:cNvPr id="4" name="灯片编号占位符 3"/>
          <p:cNvSpPr>
            <a:spLocks noGrp="1"/>
          </p:cNvSpPr>
          <p:nvPr>
            <p:ph type="sldNum" sz="quarter" idx="5"/>
          </p:nvPr>
        </p:nvSpPr>
        <p:spPr/>
        <p:txBody>
          <a:bodyPr/>
          <a:lstStyle/>
          <a:p>
            <a:fld id="{85A48CC1-E4FE-424E-8EC0-F8635A798222}" type="slidenum">
              <a:rPr lang="zh-CN" altLang="en-US" smtClean="0"/>
              <a:t>0</a:t>
            </a:fld>
            <a:endParaRPr lang="zh-CN" altLang="en-US"/>
          </a:p>
        </p:txBody>
      </p:sp>
    </p:spTree>
    <p:extLst>
      <p:ext uri="{BB962C8B-B14F-4D97-AF65-F5344CB8AC3E}">
        <p14:creationId xmlns:p14="http://schemas.microsoft.com/office/powerpoint/2010/main" val="3253949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To tackle the class imbalance problem, we first need additional metrics because accuracy alone could be misleading </a:t>
            </a:r>
          </a:p>
          <a:p>
            <a:endParaRPr lang="en-US" altLang="zh-CN" dirty="0"/>
          </a:p>
          <a:p>
            <a:r>
              <a:rPr lang="en-US" altLang="zh-CN"/>
              <a:t>we can use the average F1 score again, and </a:t>
            </a:r>
            <a:r>
              <a:rPr lang="en-US" altLang="zh-CN" dirty="0"/>
              <a:t>the model get low score if it always predicts the majority </a:t>
            </a:r>
            <a:r>
              <a:rPr lang="en-US" altLang="zh-CN"/>
              <a:t>class </a:t>
            </a:r>
          </a:p>
          <a:p>
            <a:endParaRPr lang="en-US" altLang="zh-CN"/>
          </a:p>
          <a:p>
            <a:r>
              <a:rPr lang="en-US" altLang="zh-CN"/>
              <a:t>Besides, the class imbalance problem could overwhelm the training progress, therefore we have to focus on a suitable set of actions.</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As a result, we decided to selected these five actions, walking standing sitting bending and biking. </a:t>
            </a:r>
          </a:p>
          <a:p>
            <a:endParaRPr lang="en-US" altLang="zh-CN"/>
          </a:p>
          <a:p>
            <a:r>
              <a:rPr lang="en-US" altLang="zh-CN"/>
              <a:t>In general, pifpaf correctly detects about 74% of all the annotated persons, Therefore the selected dataset still has reasonable quality. </a:t>
            </a:r>
          </a:p>
          <a:p>
            <a:endParaRPr lang="en-US" altLang="zh-CN"/>
          </a:p>
          <a:p>
            <a:r>
              <a:rPr lang="en-US" altLang="zh-CN"/>
              <a:t>slurm-780243_4294967294</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9</a:t>
            </a:fld>
            <a:endParaRPr lang="zh-CN" altLang="en-US"/>
          </a:p>
        </p:txBody>
      </p:sp>
    </p:spTree>
    <p:extLst>
      <p:ext uri="{BB962C8B-B14F-4D97-AF65-F5344CB8AC3E}">
        <p14:creationId xmlns:p14="http://schemas.microsoft.com/office/powerpoint/2010/main" val="1300143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here are the results after selecting the actions. </a:t>
            </a:r>
          </a:p>
          <a:p>
            <a:endParaRPr lang="en-US" altLang="zh-CN"/>
          </a:p>
          <a:p>
            <a:r>
              <a:rPr lang="en-US" altLang="zh-CN"/>
              <a:t>The multitask poseact was trained on the original titan dataset, and tested on these selected actions. </a:t>
            </a:r>
          </a:p>
          <a:p>
            <a:r>
              <a:rPr lang="en-US" altLang="zh-CN"/>
              <a:t>probably it has been overwhelmed by “none of the above”, and thus has bad performance</a:t>
            </a:r>
          </a:p>
          <a:p>
            <a:endParaRPr lang="en-US" altLang="zh-CN"/>
          </a:p>
          <a:p>
            <a:r>
              <a:rPr lang="en-US" altLang="zh-CN"/>
              <a:t>When we train the models on selected actions, we find the temporal model can better classify walking and standing, while the single frame model is better for sitting, bending and biking. </a:t>
            </a:r>
          </a:p>
          <a:p>
            <a:endParaRPr lang="en-US" altLang="zh-CN"/>
          </a:p>
          <a:p>
            <a:r>
              <a:rPr lang="en-US" altLang="zh-CN"/>
              <a:t>Here are a few recognition examples from the single frame model, and we can see the model works ok for these actions</a:t>
            </a:r>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10</a:t>
            </a:fld>
            <a:endParaRPr lang="zh-CN" altLang="en-US"/>
          </a:p>
        </p:txBody>
      </p:sp>
    </p:spTree>
    <p:extLst>
      <p:ext uri="{BB962C8B-B14F-4D97-AF65-F5344CB8AC3E}">
        <p14:creationId xmlns:p14="http://schemas.microsoft.com/office/powerpoint/2010/main" val="2050811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For TITAN dataset, it’s effective to use relative keypoint coordinates, instead of absolute coordinates. </a:t>
            </a:r>
          </a:p>
          <a:p>
            <a:endParaRPr lang="en-US" altLang="zh-CN"/>
          </a:p>
          <a:p>
            <a:r>
              <a:rPr lang="en-US" altLang="zh-CN"/>
              <a:t>Pifpaf gives 17 keypoints for a person, and we transform them into one center point plus 17 relative coordinates</a:t>
            </a:r>
          </a:p>
          <a:p>
            <a:endParaRPr lang="en-US" altLang="zh-CN"/>
          </a:p>
          <a:p>
            <a:r>
              <a:rPr lang="en-US" altLang="zh-CN"/>
              <a:t>A reason is that there are multiple persons in an image, but their actions are not related with their locations. </a:t>
            </a:r>
          </a:p>
          <a:p>
            <a:endParaRPr lang="en-US" altLang="zh-CN"/>
          </a:p>
          <a:p>
            <a:r>
              <a:rPr lang="en-US" altLang="zh-CN"/>
              <a:t>if we use absolute coordinates, the average F1 will degrade significantly but the center point doesn’t matter that much </a:t>
            </a:r>
          </a:p>
          <a:p>
            <a:endParaRPr lang="en-US" altLang="zh-CN"/>
          </a:p>
          <a:p>
            <a:r>
              <a:rPr lang="en-US" altLang="zh-CN"/>
              <a:t>Besides, when using temporal models, we need object track IDs to connect new poses to previous ones, and using the groundtruth track ID generally works better than pifpaf track ID</a:t>
            </a:r>
          </a:p>
          <a:p>
            <a:endParaRPr lang="en-US" altLang="zh-CN"/>
          </a:p>
          <a:p>
            <a:endParaRPr lang="en-US" altLang="zh-CN"/>
          </a:p>
          <a:p>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11</a:t>
            </a:fld>
            <a:endParaRPr lang="zh-CN" altLang="en-US"/>
          </a:p>
        </p:txBody>
      </p:sp>
    </p:spTree>
    <p:extLst>
      <p:ext uri="{BB962C8B-B14F-4D97-AF65-F5344CB8AC3E}">
        <p14:creationId xmlns:p14="http://schemas.microsoft.com/office/powerpoint/2010/main" val="971432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After these studies, I conducted a few explorative experiments</a:t>
            </a:r>
          </a:p>
          <a:p>
            <a:endParaRPr lang="en-US" altLang="zh-CN"/>
          </a:p>
          <a:p>
            <a:r>
              <a:rPr lang="en-US" altLang="zh-CN"/>
              <a:t>in TCG, I tired to project the 3D poses onto the image plane of a virtual camera, the accuracy becomes 20% lower than before. </a:t>
            </a:r>
          </a:p>
          <a:p>
            <a:r>
              <a:rPr lang="en-US" altLang="zh-CN"/>
              <a:t>Because it could be difficult to choose a proper camera pose</a:t>
            </a:r>
          </a:p>
          <a:p>
            <a:endParaRPr lang="en-US" altLang="zh-CN"/>
          </a:p>
          <a:p>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12</a:t>
            </a:fld>
            <a:endParaRPr lang="zh-CN" altLang="en-US"/>
          </a:p>
        </p:txBody>
      </p:sp>
    </p:spTree>
    <p:extLst>
      <p:ext uri="{BB962C8B-B14F-4D97-AF65-F5344CB8AC3E}">
        <p14:creationId xmlns:p14="http://schemas.microsoft.com/office/powerpoint/2010/main" val="503021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In TITAN, I tried to add phone related actions to the selected action set, but we only have 25% F1 score</a:t>
            </a:r>
          </a:p>
          <a:p>
            <a:endParaRPr lang="en-US" altLang="zh-CN"/>
          </a:p>
          <a:p>
            <a:r>
              <a:rPr lang="en-US" altLang="zh-CN"/>
              <a:t>because they are highly context-dependent, for example this gentleman is talking on the phone, but this lady who has a similar pose is not talking on the phone, however we can’t know this with poses alone </a:t>
            </a:r>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13</a:t>
            </a:fld>
            <a:endParaRPr lang="zh-CN" altLang="en-US"/>
          </a:p>
        </p:txBody>
      </p:sp>
    </p:spTree>
    <p:extLst>
      <p:ext uri="{BB962C8B-B14F-4D97-AF65-F5344CB8AC3E}">
        <p14:creationId xmlns:p14="http://schemas.microsoft.com/office/powerpoint/2010/main" val="393431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As for the CASR dataset, our models have good performance on testset, but no on youtube videos</a:t>
            </a:r>
          </a:p>
          <a:p>
            <a:endParaRPr lang="en-US" altLang="zh-CN"/>
          </a:p>
          <a:p>
            <a:r>
              <a:rPr lang="en-US" altLang="zh-CN"/>
              <a:t>The reason is that, when making the dataset, the actors use standard arm signal, like this image, but in real life, people are quite casual. So this is probably an out-of-distribution problem. </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14</a:t>
            </a:fld>
            <a:endParaRPr lang="zh-CN" altLang="en-US"/>
          </a:p>
        </p:txBody>
      </p:sp>
    </p:spTree>
    <p:extLst>
      <p:ext uri="{BB962C8B-B14F-4D97-AF65-F5344CB8AC3E}">
        <p14:creationId xmlns:p14="http://schemas.microsoft.com/office/powerpoint/2010/main" val="1362208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In summary, this project has been an excellent journey to me. </a:t>
            </a:r>
          </a:p>
          <a:p>
            <a:r>
              <a:rPr lang="en-US" altLang="zh-CN"/>
              <a:t>I learned about action recognition, created my own code base, conducted experiments and finally explored some ideas. </a:t>
            </a:r>
          </a:p>
          <a:p>
            <a:endParaRPr lang="en-US" altLang="zh-CN"/>
          </a:p>
          <a:p>
            <a:r>
              <a:rPr lang="en-US" altLang="zh-CN"/>
              <a:t>My key findings are these. </a:t>
            </a:r>
          </a:p>
          <a:p>
            <a:r>
              <a:rPr lang="en-US" altLang="zh-CN"/>
              <a:t>First, a basic feed forward network works ok</a:t>
            </a:r>
          </a:p>
          <a:p>
            <a:r>
              <a:rPr lang="en-US" altLang="zh-CN"/>
              <a:t>second, we can use relative keypoint coordinates</a:t>
            </a:r>
          </a:p>
          <a:p>
            <a:r>
              <a:rPr lang="en-US" altLang="zh-CN"/>
              <a:t>finally, we need to take care of the out-of-distribution problem </a:t>
            </a:r>
          </a:p>
          <a:p>
            <a:endParaRPr lang="en-US" altLang="zh-CN"/>
          </a:p>
          <a:p>
            <a:r>
              <a:rPr lang="en-US" altLang="zh-CN"/>
              <a:t>In the future, we can try more advanced models or more features, and it would also be interesting to investigate the out-of-distribution performance. </a:t>
            </a:r>
          </a:p>
          <a:p>
            <a:endParaRPr lang="en-US" altLang="zh-CN"/>
          </a:p>
          <a:p>
            <a:r>
              <a:rPr lang="en-US" altLang="zh-CN"/>
              <a:t>That’s all about my project, thanks for listening. </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15</a:t>
            </a:fld>
            <a:endParaRPr lang="zh-CN" altLang="en-US"/>
          </a:p>
        </p:txBody>
      </p:sp>
    </p:spTree>
    <p:extLst>
      <p:ext uri="{BB962C8B-B14F-4D97-AF65-F5344CB8AC3E}">
        <p14:creationId xmlns:p14="http://schemas.microsoft.com/office/powerpoint/2010/main" val="1617246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ea typeface="黑体" panose="02010609060101010101" pitchFamily="49" charset="-122"/>
                <a:cs typeface="Times New Roman" panose="02020603050405020304" pitchFamily="18" charset="0"/>
              </a:rPr>
              <a:t>Action recognition means Identifying people’s actions in a video or image sequence</a:t>
            </a:r>
          </a:p>
          <a:p>
            <a:endParaRPr lang="en-US" altLang="zh-CN"/>
          </a:p>
          <a:p>
            <a:r>
              <a:rPr lang="en-US" altLang="zh-CN"/>
              <a:t>in </a:t>
            </a:r>
            <a:r>
              <a:rPr lang="en-US" altLang="zh-CN" dirty="0"/>
              <a:t>this image, we can easily tell that this man is cycling, these people are walking.</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1</a:t>
            </a:fld>
            <a:endParaRPr lang="zh-CN" altLang="en-US"/>
          </a:p>
        </p:txBody>
      </p:sp>
    </p:spTree>
    <p:extLst>
      <p:ext uri="{BB962C8B-B14F-4D97-AF65-F5344CB8AC3E}">
        <p14:creationId xmlns:p14="http://schemas.microsoft.com/office/powerpoint/2010/main" val="2276970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Action recognition is </a:t>
            </a:r>
            <a:r>
              <a:rPr lang="en-US" altLang="zh-CN" dirty="0"/>
              <a:t>important </a:t>
            </a:r>
            <a:r>
              <a:rPr lang="en-US" altLang="zh-CN"/>
              <a:t>for decision making of self-driving cars</a:t>
            </a:r>
          </a:p>
          <a:p>
            <a:endParaRPr lang="en-US" altLang="zh-CN"/>
          </a:p>
          <a:p>
            <a:r>
              <a:rPr lang="en-US" altLang="zh-CN"/>
              <a:t>and precisely, we </a:t>
            </a:r>
            <a:r>
              <a:rPr lang="en-US" altLang="zh-CN" dirty="0"/>
              <a:t>take a video or a sequence </a:t>
            </a:r>
            <a:r>
              <a:rPr lang="en-US" altLang="zh-CN"/>
              <a:t>of images, then predict people’s actions</a:t>
            </a:r>
            <a:endParaRPr lang="en-US" altLang="zh-CN" dirty="0"/>
          </a:p>
          <a:p>
            <a:endParaRPr lang="en-US" altLang="zh-CN" dirty="0"/>
          </a:p>
          <a:p>
            <a:r>
              <a:rPr lang="en-US" altLang="zh-CN" dirty="0"/>
              <a:t>In my project, I work with pose based methods</a:t>
            </a:r>
          </a:p>
          <a:p>
            <a:endParaRPr lang="en-US" altLang="zh-CN" dirty="0"/>
          </a:p>
          <a:p>
            <a:r>
              <a:rPr lang="en-US" altLang="zh-CN"/>
              <a:t>Because poses </a:t>
            </a:r>
            <a:r>
              <a:rPr lang="en-US" altLang="zh-CN" dirty="0"/>
              <a:t>are light-weight but </a:t>
            </a:r>
            <a:r>
              <a:rPr lang="en-US" altLang="zh-CN" sz="1200" dirty="0">
                <a:ea typeface="黑体" panose="02010609060101010101" pitchFamily="49" charset="-122"/>
                <a:cs typeface="Times New Roman" panose="02020603050405020304" pitchFamily="18" charset="0"/>
              </a:rPr>
              <a:t>highly</a:t>
            </a:r>
            <a:r>
              <a:rPr lang="en-US" altLang="zh-CN" dirty="0"/>
              <a:t> informative, and we can easily recognize what these people are doing, even if we just see a few points</a:t>
            </a:r>
          </a:p>
          <a:p>
            <a:endParaRPr lang="en-US" altLang="zh-CN" dirty="0"/>
          </a:p>
          <a:p>
            <a:r>
              <a:rPr lang="en-US" altLang="zh-CN" dirty="0"/>
              <a:t>Besides, there has been successful work </a:t>
            </a:r>
            <a:r>
              <a:rPr lang="en-US" altLang="zh-CN"/>
              <a:t>on pose based vision</a:t>
            </a:r>
            <a:endParaRPr lang="en-US" altLang="zh-CN" dirty="0"/>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2</a:t>
            </a:fld>
            <a:endParaRPr lang="zh-CN" altLang="en-US"/>
          </a:p>
        </p:txBody>
      </p:sp>
    </p:spTree>
    <p:extLst>
      <p:ext uri="{BB962C8B-B14F-4D97-AF65-F5344CB8AC3E}">
        <p14:creationId xmlns:p14="http://schemas.microsoft.com/office/powerpoint/2010/main" val="1256642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In literature, people usually use 3D CNNs for action recognition, but they are computationally expensive </a:t>
            </a:r>
          </a:p>
          <a:p>
            <a:endParaRPr lang="en-US" altLang="zh-CN"/>
          </a:p>
          <a:p>
            <a:r>
              <a:rPr lang="en-US" altLang="zh-CN"/>
              <a:t>Meanwhile, Monoloco takes 2D human poses from pifpaf, and predict the 3D location and uncertainty of the persons</a:t>
            </a:r>
          </a:p>
          <a:p>
            <a:endParaRPr lang="en-US" altLang="zh-CN"/>
          </a:p>
          <a:p>
            <a:r>
              <a:rPr lang="en-US" altLang="zh-CN"/>
              <a:t>Inspired by this, I will use a similar architecture and modify the network according to the datasets</a:t>
            </a:r>
          </a:p>
          <a:p>
            <a:endParaRPr lang="en-US" altLang="zh-CN" dirty="0"/>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3</a:t>
            </a:fld>
            <a:endParaRPr lang="zh-CN" altLang="en-US"/>
          </a:p>
        </p:txBody>
      </p:sp>
    </p:spTree>
    <p:extLst>
      <p:ext uri="{BB962C8B-B14F-4D97-AF65-F5344CB8AC3E}">
        <p14:creationId xmlns:p14="http://schemas.microsoft.com/office/powerpoint/2010/main" val="2955313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So let’s look at the three datasets first, </a:t>
            </a:r>
          </a:p>
          <a:p>
            <a:endParaRPr lang="en-US" altLang="zh-CN" dirty="0"/>
          </a:p>
          <a:p>
            <a:r>
              <a:rPr lang="en-US" altLang="zh-CN"/>
              <a:t>TCG contains 3d body poses for traffic control gesture, and it has cross-subject and cross-view evaluation protocols to cover variations in actors and view points </a:t>
            </a:r>
          </a:p>
          <a:p>
            <a:endParaRPr lang="en-US" altLang="zh-CN" dirty="0"/>
          </a:p>
          <a:p>
            <a:r>
              <a:rPr lang="en-US" altLang="zh-CN" dirty="0"/>
              <a:t>The titan </a:t>
            </a:r>
            <a:r>
              <a:rPr lang="en-US" altLang="zh-CN"/>
              <a:t>dataset has video </a:t>
            </a:r>
            <a:r>
              <a:rPr lang="en-US" altLang="zh-CN" dirty="0"/>
              <a:t>clips from an </a:t>
            </a:r>
            <a:r>
              <a:rPr lang="en-US" altLang="zh-CN"/>
              <a:t>onboard camera, and people’s </a:t>
            </a:r>
            <a:r>
              <a:rPr lang="en-US" altLang="zh-CN" dirty="0"/>
              <a:t>actions are </a:t>
            </a:r>
            <a:r>
              <a:rPr lang="en-US" altLang="zh-CN"/>
              <a:t>organized into five groups, </a:t>
            </a:r>
            <a:r>
              <a:rPr lang="en-US" altLang="zh-CN" dirty="0"/>
              <a:t>from individual </a:t>
            </a:r>
            <a:r>
              <a:rPr lang="en-US" altLang="zh-CN"/>
              <a:t>actions to </a:t>
            </a:r>
            <a:r>
              <a:rPr lang="en-US" altLang="zh-CN" dirty="0"/>
              <a:t>those involving </a:t>
            </a:r>
            <a:r>
              <a:rPr lang="en-US" altLang="zh-CN"/>
              <a:t>the context</a:t>
            </a:r>
          </a:p>
          <a:p>
            <a:endParaRPr lang="en-US" altLang="zh-CN"/>
          </a:p>
          <a:p>
            <a:r>
              <a:rPr lang="en-US" altLang="zh-CN"/>
              <a:t>CASR dataset contains video sequences for cyclist arm signal, with additional test videos from youtube</a:t>
            </a:r>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4</a:t>
            </a:fld>
            <a:endParaRPr lang="zh-CN" altLang="en-US"/>
          </a:p>
        </p:txBody>
      </p:sp>
    </p:spTree>
    <p:extLst>
      <p:ext uri="{BB962C8B-B14F-4D97-AF65-F5344CB8AC3E}">
        <p14:creationId xmlns:p14="http://schemas.microsoft.com/office/powerpoint/2010/main" val="40913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Our model is called poseact</a:t>
            </a:r>
          </a:p>
          <a:p>
            <a:endParaRPr lang="en-US" altLang="zh-CN"/>
          </a:p>
          <a:p>
            <a:r>
              <a:rPr lang="en-US" altLang="zh-CN"/>
              <a:t>the </a:t>
            </a:r>
            <a:r>
              <a:rPr lang="en-US" altLang="zh-CN" dirty="0"/>
              <a:t>base network remains </a:t>
            </a:r>
            <a:r>
              <a:rPr lang="en-US" altLang="zh-CN"/>
              <a:t>the same as MonoLoco, we embed the keypoints with linear layers </a:t>
            </a:r>
            <a:r>
              <a:rPr lang="en-US" altLang="zh-CN" dirty="0"/>
              <a:t>and then put the features </a:t>
            </a:r>
            <a:r>
              <a:rPr lang="en-US" altLang="zh-CN"/>
              <a:t>to a prediction </a:t>
            </a:r>
            <a:r>
              <a:rPr lang="en-US" altLang="zh-CN" dirty="0"/>
              <a:t>head.</a:t>
            </a:r>
          </a:p>
          <a:p>
            <a:endParaRPr lang="en-US" altLang="zh-CN" dirty="0"/>
          </a:p>
          <a:p>
            <a:r>
              <a:rPr lang="en-US" altLang="zh-CN"/>
              <a:t>As a general notation, the prediction head of poseact consists of multiple linear layers, one layer for one action group. </a:t>
            </a:r>
          </a:p>
          <a:p>
            <a:endParaRPr lang="en-US" altLang="zh-CN"/>
          </a:p>
          <a:p>
            <a:r>
              <a:rPr lang="en-US" altLang="zh-CN"/>
              <a:t>and the temporal model has an LSTM to process the features over time</a:t>
            </a:r>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5</a:t>
            </a:fld>
            <a:endParaRPr lang="zh-CN" altLang="en-US"/>
          </a:p>
        </p:txBody>
      </p:sp>
    </p:spTree>
    <p:extLst>
      <p:ext uri="{BB962C8B-B14F-4D97-AF65-F5344CB8AC3E}">
        <p14:creationId xmlns:p14="http://schemas.microsoft.com/office/powerpoint/2010/main" val="3569884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that’s </a:t>
            </a:r>
            <a:r>
              <a:rPr lang="en-US" altLang="zh-CN"/>
              <a:t>the models</a:t>
            </a:r>
            <a:r>
              <a:rPr lang="en-US" altLang="zh-CN" dirty="0"/>
              <a:t>, let’s see how </a:t>
            </a:r>
            <a:r>
              <a:rPr lang="en-US" altLang="zh-CN"/>
              <a:t>they work on TCG</a:t>
            </a:r>
            <a:endParaRPr lang="en-US" altLang="zh-CN" dirty="0"/>
          </a:p>
          <a:p>
            <a:endParaRPr lang="en-US" altLang="zh-CN" dirty="0"/>
          </a:p>
          <a:p>
            <a:r>
              <a:rPr lang="en-US" altLang="zh-CN" dirty="0"/>
              <a:t>The TCG </a:t>
            </a:r>
            <a:r>
              <a:rPr lang="en-US" altLang="zh-CN"/>
              <a:t>paper compared 8 baseline models </a:t>
            </a:r>
            <a:r>
              <a:rPr lang="en-US" altLang="zh-CN" dirty="0"/>
              <a:t>using accuracy, jaccard index and F1 score.</a:t>
            </a:r>
          </a:p>
          <a:p>
            <a:endParaRPr lang="en-US" altLang="zh-CN" dirty="0"/>
          </a:p>
          <a:p>
            <a:r>
              <a:rPr lang="en-US" altLang="zh-CN"/>
              <a:t>our </a:t>
            </a:r>
            <a:r>
              <a:rPr lang="en-US" altLang="zh-CN" dirty="0"/>
              <a:t>temporal model is better than all </a:t>
            </a:r>
            <a:r>
              <a:rPr lang="en-US" altLang="zh-CN"/>
              <a:t>the baselines</a:t>
            </a:r>
            <a:endParaRPr lang="en-US" altLang="zh-CN" dirty="0"/>
          </a:p>
          <a:p>
            <a:endParaRPr lang="en-US" altLang="zh-CN" dirty="0"/>
          </a:p>
          <a:p>
            <a:r>
              <a:rPr lang="en-US" altLang="zh-CN"/>
              <a:t>Meanwhile, </a:t>
            </a:r>
            <a:r>
              <a:rPr lang="en-US" altLang="zh-CN" dirty="0"/>
              <a:t>the single frame model is quite close to the temporal model, so we know temporal information helps but may not be crucial in TCG</a:t>
            </a:r>
          </a:p>
          <a:p>
            <a:endParaRPr lang="en-US" altLang="zh-CN" dirty="0"/>
          </a:p>
          <a:p>
            <a:r>
              <a:rPr lang="en-US" altLang="zh-CN" dirty="0"/>
              <a:t>Besides</a:t>
            </a:r>
            <a:r>
              <a:rPr lang="en-US" altLang="zh-CN"/>
              <a:t>, although our model is simple, its performance is still comparable to some complicated models</a:t>
            </a:r>
          </a:p>
          <a:p>
            <a:endParaRPr lang="en-US" altLang="zh-CN" dirty="0"/>
          </a:p>
          <a:p>
            <a:r>
              <a:rPr lang="en-US" altLang="zh-CN" dirty="0"/>
              <a:t>the slurm job number </a:t>
            </a:r>
            <a:r>
              <a:rPr lang="en-US" altLang="zh-CN"/>
              <a:t>for poseact </a:t>
            </a:r>
            <a:r>
              <a:rPr lang="en-US" altLang="zh-CN" dirty="0"/>
              <a:t>are 779136 and 779137, and those for the Temporal model are 779140 779141</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6</a:t>
            </a:fld>
            <a:endParaRPr lang="zh-CN" altLang="en-US"/>
          </a:p>
        </p:txBody>
      </p:sp>
    </p:spTree>
    <p:extLst>
      <p:ext uri="{BB962C8B-B14F-4D97-AF65-F5344CB8AC3E}">
        <p14:creationId xmlns:p14="http://schemas.microsoft.com/office/powerpoint/2010/main" val="1111815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now </a:t>
            </a:r>
            <a:r>
              <a:rPr lang="en-US" altLang="zh-CN" dirty="0"/>
              <a:t>we move on to titan</a:t>
            </a:r>
            <a:r>
              <a:rPr lang="en-US" altLang="zh-CN"/>
              <a:t>, poseact has </a:t>
            </a:r>
            <a:r>
              <a:rPr lang="en-US" altLang="zh-CN" dirty="0"/>
              <a:t>80% accuracy, which looks perfectly fine, but the truth is actually the opposite</a:t>
            </a:r>
          </a:p>
          <a:p>
            <a:endParaRPr lang="en-US" altLang="zh-CN" dirty="0"/>
          </a:p>
          <a:p>
            <a:r>
              <a:rPr lang="en-US" altLang="zh-CN" dirty="0"/>
              <a:t>slurm-780243_4294967294</a:t>
            </a:r>
            <a:endParaRPr lang="zh-CN" altLang="en-US"/>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7</a:t>
            </a:fld>
            <a:endParaRPr lang="zh-CN" altLang="en-US"/>
          </a:p>
        </p:txBody>
      </p:sp>
    </p:spTree>
    <p:extLst>
      <p:ext uri="{BB962C8B-B14F-4D97-AF65-F5344CB8AC3E}">
        <p14:creationId xmlns:p14="http://schemas.microsoft.com/office/powerpoint/2010/main" val="3838801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Because the dataset is highly imbalanced.</a:t>
            </a:r>
          </a:p>
          <a:p>
            <a:endParaRPr lang="en-US" altLang="zh-CN" dirty="0"/>
          </a:p>
          <a:p>
            <a:r>
              <a:rPr lang="en-US" altLang="zh-CN" dirty="0"/>
              <a:t>For example, </a:t>
            </a:r>
            <a:r>
              <a:rPr lang="en-US" altLang="zh-CN"/>
              <a:t>in the communicative actions, </a:t>
            </a:r>
            <a:r>
              <a:rPr lang="en-US" altLang="zh-CN" dirty="0"/>
              <a:t>more than 80% are “none of the above</a:t>
            </a:r>
            <a:r>
              <a:rPr lang="en-US" altLang="zh-CN"/>
              <a:t>”, </a:t>
            </a:r>
          </a:p>
          <a:p>
            <a:r>
              <a:rPr lang="en-US" altLang="zh-CN"/>
              <a:t>And </a:t>
            </a:r>
            <a:r>
              <a:rPr lang="en-US" altLang="zh-CN" dirty="0"/>
              <a:t>our model is simply giving “none of the above” all the time, which is bad.</a:t>
            </a:r>
          </a:p>
          <a:p>
            <a:endParaRPr lang="en-US" altLang="zh-CN" dirty="0"/>
          </a:p>
          <a:p>
            <a:r>
              <a:rPr lang="en-US" altLang="zh-CN" dirty="0"/>
              <a:t>slurm-780243_4294967294</a:t>
            </a:r>
          </a:p>
          <a:p>
            <a:endParaRPr lang="en-US" altLang="zh-CN" dirty="0"/>
          </a:p>
        </p:txBody>
      </p:sp>
      <p:sp>
        <p:nvSpPr>
          <p:cNvPr id="4" name="Slide Number Placeholder 3"/>
          <p:cNvSpPr>
            <a:spLocks noGrp="1"/>
          </p:cNvSpPr>
          <p:nvPr>
            <p:ph type="sldNum" sz="quarter" idx="5"/>
          </p:nvPr>
        </p:nvSpPr>
        <p:spPr/>
        <p:txBody>
          <a:bodyPr/>
          <a:lstStyle/>
          <a:p>
            <a:fld id="{85A48CC1-E4FE-424E-8EC0-F8635A798222}" type="slidenum">
              <a:rPr lang="zh-CN" altLang="en-US" smtClean="0"/>
              <a:t>8</a:t>
            </a:fld>
            <a:endParaRPr lang="zh-CN" altLang="en-US"/>
          </a:p>
        </p:txBody>
      </p:sp>
    </p:spTree>
    <p:extLst>
      <p:ext uri="{BB962C8B-B14F-4D97-AF65-F5344CB8AC3E}">
        <p14:creationId xmlns:p14="http://schemas.microsoft.com/office/powerpoint/2010/main" val="3007662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66935-BCF0-4B73-B609-01FCD7098E4C}"/>
              </a:ext>
            </a:extLst>
          </p:cNvPr>
          <p:cNvSpPr>
            <a:spLocks noGrp="1"/>
          </p:cNvSpPr>
          <p:nvPr>
            <p:ph type="ctrTitle" hasCustomPrompt="1"/>
          </p:nvPr>
        </p:nvSpPr>
        <p:spPr>
          <a:xfrm>
            <a:off x="1524000" y="2631128"/>
            <a:ext cx="9144000" cy="576982"/>
          </a:xfrm>
        </p:spPr>
        <p:txBody>
          <a:bodyPr anchor="b">
            <a:normAutofit/>
          </a:bodyPr>
          <a:lstStyle>
            <a:lvl1pPr algn="ctr">
              <a:defRPr sz="3200" b="1">
                <a:latin typeface="+mj-lt"/>
                <a:ea typeface="+mj-ea"/>
              </a:defRPr>
            </a:lvl1pPr>
          </a:lstStyle>
          <a:p>
            <a:r>
              <a:rPr lang="en-US" altLang="zh-CN"/>
              <a:t>Title</a:t>
            </a:r>
            <a:endParaRPr lang="zh-CN" altLang="en-US" dirty="0"/>
          </a:p>
        </p:txBody>
      </p:sp>
      <p:sp>
        <p:nvSpPr>
          <p:cNvPr id="3" name="副标题 2">
            <a:extLst>
              <a:ext uri="{FF2B5EF4-FFF2-40B4-BE49-F238E27FC236}">
                <a16:creationId xmlns:a16="http://schemas.microsoft.com/office/drawing/2014/main" id="{64DFB827-1843-4A84-A209-8B2BC6502C28}"/>
              </a:ext>
            </a:extLst>
          </p:cNvPr>
          <p:cNvSpPr>
            <a:spLocks noGrp="1"/>
          </p:cNvSpPr>
          <p:nvPr>
            <p:ph type="subTitle" idx="1" hasCustomPrompt="1"/>
          </p:nvPr>
        </p:nvSpPr>
        <p:spPr>
          <a:xfrm>
            <a:off x="1524000" y="3980275"/>
            <a:ext cx="9144000" cy="478766"/>
          </a:xfrm>
        </p:spPr>
        <p:txBody>
          <a:bodyPr>
            <a:normAutofit/>
          </a:bodyPr>
          <a:lstStyle>
            <a:lvl1pPr marL="0" indent="0" algn="ctr">
              <a:buNone/>
              <a:defRPr sz="2800" b="0">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Name</a:t>
            </a:r>
            <a:endParaRPr lang="zh-CN" altLang="en-US" dirty="0"/>
          </a:p>
        </p:txBody>
      </p:sp>
      <p:sp>
        <p:nvSpPr>
          <p:cNvPr id="13" name="文本占位符 12">
            <a:extLst>
              <a:ext uri="{FF2B5EF4-FFF2-40B4-BE49-F238E27FC236}">
                <a16:creationId xmlns:a16="http://schemas.microsoft.com/office/drawing/2014/main" id="{391AED12-A5D8-4D26-B0E0-240564512295}"/>
              </a:ext>
            </a:extLst>
          </p:cNvPr>
          <p:cNvSpPr>
            <a:spLocks noGrp="1"/>
          </p:cNvSpPr>
          <p:nvPr>
            <p:ph type="body" sz="quarter" idx="14" hasCustomPrompt="1"/>
          </p:nvPr>
        </p:nvSpPr>
        <p:spPr>
          <a:xfrm>
            <a:off x="933090" y="1170997"/>
            <a:ext cx="5407325" cy="457200"/>
          </a:xfrm>
        </p:spPr>
        <p:txBody>
          <a:bodyPr/>
          <a:lstStyle>
            <a:lvl1pPr marL="0" indent="0" algn="l">
              <a:buNone/>
              <a:defRPr>
                <a:latin typeface="+mj-lt"/>
                <a:ea typeface="+mj-ea"/>
              </a:defRPr>
            </a:lvl1pPr>
          </a:lstStyle>
          <a:p>
            <a:pPr algn="l"/>
            <a:r>
              <a:rPr lang="en-US" altLang="zh-CN" sz="2800" b="0"/>
              <a:t>Subtitle</a:t>
            </a:r>
            <a:endParaRPr lang="zh-CN" altLang="en-US" sz="2800" b="0" dirty="0"/>
          </a:p>
        </p:txBody>
      </p:sp>
      <p:sp>
        <p:nvSpPr>
          <p:cNvPr id="16" name="文本占位符 15">
            <a:extLst>
              <a:ext uri="{FF2B5EF4-FFF2-40B4-BE49-F238E27FC236}">
                <a16:creationId xmlns:a16="http://schemas.microsoft.com/office/drawing/2014/main" id="{C5514421-33F4-4683-8813-5449B1656602}"/>
              </a:ext>
            </a:extLst>
          </p:cNvPr>
          <p:cNvSpPr>
            <a:spLocks noGrp="1"/>
          </p:cNvSpPr>
          <p:nvPr>
            <p:ph type="body" sz="quarter" idx="16" hasCustomPrompt="1"/>
          </p:nvPr>
        </p:nvSpPr>
        <p:spPr>
          <a:xfrm>
            <a:off x="6858000" y="1170997"/>
            <a:ext cx="4419600" cy="457200"/>
          </a:xfrm>
        </p:spPr>
        <p:txBody>
          <a:bodyPr/>
          <a:lstStyle>
            <a:lvl1pPr marL="0" indent="0" algn="r">
              <a:buNone/>
              <a:defRPr>
                <a:latin typeface="+mj-lt"/>
                <a:ea typeface="+mj-ea"/>
              </a:defRPr>
            </a:lvl1pPr>
          </a:lstStyle>
          <a:p>
            <a:pPr lvl="0"/>
            <a:r>
              <a:rPr lang="en-US" altLang="zh-CN"/>
              <a:t>Time and Place</a:t>
            </a:r>
            <a:endParaRPr lang="zh-CN" altLang="en-US" dirty="0"/>
          </a:p>
        </p:txBody>
      </p:sp>
      <p:sp>
        <p:nvSpPr>
          <p:cNvPr id="8" name="日期占位符 7">
            <a:extLst>
              <a:ext uri="{FF2B5EF4-FFF2-40B4-BE49-F238E27FC236}">
                <a16:creationId xmlns:a16="http://schemas.microsoft.com/office/drawing/2014/main" id="{A66C95DE-FDB7-4AC4-BD6F-CA49E9F1875A}"/>
              </a:ext>
            </a:extLst>
          </p:cNvPr>
          <p:cNvSpPr>
            <a:spLocks noGrp="1"/>
          </p:cNvSpPr>
          <p:nvPr>
            <p:ph type="dt" sz="half" idx="17"/>
          </p:nvPr>
        </p:nvSpPr>
        <p:spPr/>
        <p:txBody>
          <a:bodyPr/>
          <a:lstStyle/>
          <a:p>
            <a:fld id="{33D70B85-9567-41EF-93D1-9118F6FAE6D7}" type="datetime4">
              <a:rPr lang="en-US" altLang="zh-CN" smtClean="0"/>
              <a:t>January 12, 2022</a:t>
            </a:fld>
            <a:endParaRPr lang="zh-CN" altLang="en-US"/>
          </a:p>
        </p:txBody>
      </p:sp>
      <p:sp>
        <p:nvSpPr>
          <p:cNvPr id="9" name="页脚占位符 8">
            <a:extLst>
              <a:ext uri="{FF2B5EF4-FFF2-40B4-BE49-F238E27FC236}">
                <a16:creationId xmlns:a16="http://schemas.microsoft.com/office/drawing/2014/main" id="{82FB7DF4-7790-441C-B674-770DC3A84878}"/>
              </a:ext>
            </a:extLst>
          </p:cNvPr>
          <p:cNvSpPr>
            <a:spLocks noGrp="1"/>
          </p:cNvSpPr>
          <p:nvPr>
            <p:ph type="ftr" sz="quarter" idx="18"/>
          </p:nvPr>
        </p:nvSpPr>
        <p:spPr/>
        <p:txBody>
          <a:bodyPr/>
          <a:lstStyle/>
          <a:p>
            <a:r>
              <a:rPr lang="en-US" altLang="zh-CN"/>
              <a:t>Action Recognition for Self-Driving Cars</a:t>
            </a:r>
            <a:endParaRPr lang="zh-CN" altLang="en-US"/>
          </a:p>
        </p:txBody>
      </p:sp>
      <p:sp>
        <p:nvSpPr>
          <p:cNvPr id="10" name="灯片编号占位符 9">
            <a:extLst>
              <a:ext uri="{FF2B5EF4-FFF2-40B4-BE49-F238E27FC236}">
                <a16:creationId xmlns:a16="http://schemas.microsoft.com/office/drawing/2014/main" id="{96991236-0370-48AB-97AC-177D1B45564A}"/>
              </a:ext>
            </a:extLst>
          </p:cNvPr>
          <p:cNvSpPr>
            <a:spLocks noGrp="1"/>
          </p:cNvSpPr>
          <p:nvPr>
            <p:ph type="sldNum" sz="quarter" idx="19"/>
          </p:nvPr>
        </p:nvSpPr>
        <p:spPr/>
        <p:txBody>
          <a:bodyPr/>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2294039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0F47E-0CC2-4F04-A3E0-93C5B2008FC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3F08BAA-441F-4326-9367-3B08B2FF58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37A7D37-1156-49FC-AC73-6999FB5456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21A19FC-FF0F-4052-8983-84E0D072593F}"/>
              </a:ext>
            </a:extLst>
          </p:cNvPr>
          <p:cNvSpPr>
            <a:spLocks noGrp="1"/>
          </p:cNvSpPr>
          <p:nvPr>
            <p:ph type="dt" sz="half" idx="10"/>
          </p:nvPr>
        </p:nvSpPr>
        <p:spPr/>
        <p:txBody>
          <a:bodyPr/>
          <a:lstStyle/>
          <a:p>
            <a:fld id="{DA719967-14F6-4BE8-8102-631C6F5F9E23}" type="datetime4">
              <a:rPr lang="en-US" altLang="zh-CN" smtClean="0"/>
              <a:t>January 12, 2022</a:t>
            </a:fld>
            <a:endParaRPr lang="zh-CN" altLang="en-US"/>
          </a:p>
        </p:txBody>
      </p:sp>
      <p:sp>
        <p:nvSpPr>
          <p:cNvPr id="6" name="页脚占位符 5">
            <a:extLst>
              <a:ext uri="{FF2B5EF4-FFF2-40B4-BE49-F238E27FC236}">
                <a16:creationId xmlns:a16="http://schemas.microsoft.com/office/drawing/2014/main" id="{43D3AAB1-5300-445C-AB7E-C44EE484F963}"/>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7" name="灯片编号占位符 6">
            <a:extLst>
              <a:ext uri="{FF2B5EF4-FFF2-40B4-BE49-F238E27FC236}">
                <a16:creationId xmlns:a16="http://schemas.microsoft.com/office/drawing/2014/main" id="{9E1CA19E-04B7-41AF-9160-F3A2D822F2AB}"/>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3862257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6C622-8BA5-451B-8DE5-DDC969BD908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B24D953-9124-498E-8C44-FA2A17FFAC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CB445FB-8EEF-42DD-9F2C-4EC4D2177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F52987A-244F-4372-B5D4-A97CAD2AF55F}"/>
              </a:ext>
            </a:extLst>
          </p:cNvPr>
          <p:cNvSpPr>
            <a:spLocks noGrp="1"/>
          </p:cNvSpPr>
          <p:nvPr>
            <p:ph type="dt" sz="half" idx="10"/>
          </p:nvPr>
        </p:nvSpPr>
        <p:spPr/>
        <p:txBody>
          <a:bodyPr/>
          <a:lstStyle/>
          <a:p>
            <a:fld id="{DA2CC0E3-9D60-4850-BF77-D4C1AE00E662}" type="datetime4">
              <a:rPr lang="en-US" altLang="zh-CN" smtClean="0"/>
              <a:t>January 12, 2022</a:t>
            </a:fld>
            <a:endParaRPr lang="zh-CN" altLang="en-US"/>
          </a:p>
        </p:txBody>
      </p:sp>
      <p:sp>
        <p:nvSpPr>
          <p:cNvPr id="6" name="页脚占位符 5">
            <a:extLst>
              <a:ext uri="{FF2B5EF4-FFF2-40B4-BE49-F238E27FC236}">
                <a16:creationId xmlns:a16="http://schemas.microsoft.com/office/drawing/2014/main" id="{98834934-7572-4A70-AE8E-EE85B42119CC}"/>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7" name="灯片编号占位符 6">
            <a:extLst>
              <a:ext uri="{FF2B5EF4-FFF2-40B4-BE49-F238E27FC236}">
                <a16:creationId xmlns:a16="http://schemas.microsoft.com/office/drawing/2014/main" id="{1196A392-6F4F-44A2-8426-79D89A5649F9}"/>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3420549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FC39BD-F583-4E4A-8A82-B58BFCAD1F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B6CF72-E247-4FBF-854B-1407C61C576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EDF27B-822C-4887-929C-2A4BEDF5F1ED}"/>
              </a:ext>
            </a:extLst>
          </p:cNvPr>
          <p:cNvSpPr>
            <a:spLocks noGrp="1"/>
          </p:cNvSpPr>
          <p:nvPr>
            <p:ph type="dt" sz="half" idx="10"/>
          </p:nvPr>
        </p:nvSpPr>
        <p:spPr/>
        <p:txBody>
          <a:bodyPr/>
          <a:lstStyle/>
          <a:p>
            <a:fld id="{076CB5AB-1548-4390-AB1D-EB1D58A9F1C7}" type="datetime4">
              <a:rPr lang="en-US" altLang="zh-CN" smtClean="0"/>
              <a:t>January 12, 2022</a:t>
            </a:fld>
            <a:endParaRPr lang="zh-CN" altLang="en-US"/>
          </a:p>
        </p:txBody>
      </p:sp>
      <p:sp>
        <p:nvSpPr>
          <p:cNvPr id="5" name="页脚占位符 4">
            <a:extLst>
              <a:ext uri="{FF2B5EF4-FFF2-40B4-BE49-F238E27FC236}">
                <a16:creationId xmlns:a16="http://schemas.microsoft.com/office/drawing/2014/main" id="{BDF3314A-4A8A-4FE2-BF01-E01C430159D2}"/>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6" name="灯片编号占位符 5">
            <a:extLst>
              <a:ext uri="{FF2B5EF4-FFF2-40B4-BE49-F238E27FC236}">
                <a16:creationId xmlns:a16="http://schemas.microsoft.com/office/drawing/2014/main" id="{4E698C21-8A1A-4923-98A0-32C4D0598732}"/>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4251530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F7ED553-D8F7-4782-9DC6-ED101D54C5D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B29F41E-B60A-4DB5-9A9C-05F03D00107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1840F7F-BAE2-48D6-8F3F-17421AA87846}"/>
              </a:ext>
            </a:extLst>
          </p:cNvPr>
          <p:cNvSpPr>
            <a:spLocks noGrp="1"/>
          </p:cNvSpPr>
          <p:nvPr>
            <p:ph type="dt" sz="half" idx="10"/>
          </p:nvPr>
        </p:nvSpPr>
        <p:spPr/>
        <p:txBody>
          <a:bodyPr/>
          <a:lstStyle/>
          <a:p>
            <a:fld id="{0713BEB2-C54F-4482-A9A5-296A0C387809}" type="datetime4">
              <a:rPr lang="en-US" altLang="zh-CN" smtClean="0"/>
              <a:t>January 12, 2022</a:t>
            </a:fld>
            <a:endParaRPr lang="zh-CN" altLang="en-US"/>
          </a:p>
        </p:txBody>
      </p:sp>
      <p:sp>
        <p:nvSpPr>
          <p:cNvPr id="5" name="页脚占位符 4">
            <a:extLst>
              <a:ext uri="{FF2B5EF4-FFF2-40B4-BE49-F238E27FC236}">
                <a16:creationId xmlns:a16="http://schemas.microsoft.com/office/drawing/2014/main" id="{70604F73-48E0-4214-87F6-BCB333C089F1}"/>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6" name="灯片编号占位符 5">
            <a:extLst>
              <a:ext uri="{FF2B5EF4-FFF2-40B4-BE49-F238E27FC236}">
                <a16:creationId xmlns:a16="http://schemas.microsoft.com/office/drawing/2014/main" id="{663A7136-2791-4422-914E-D64D520D2925}"/>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3089786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66935-BCF0-4B73-B609-01FCD7098E4C}"/>
              </a:ext>
            </a:extLst>
          </p:cNvPr>
          <p:cNvSpPr>
            <a:spLocks noGrp="1"/>
          </p:cNvSpPr>
          <p:nvPr>
            <p:ph type="ctrTitle" hasCustomPrompt="1"/>
          </p:nvPr>
        </p:nvSpPr>
        <p:spPr>
          <a:xfrm>
            <a:off x="1524000" y="2631128"/>
            <a:ext cx="9144000" cy="576982"/>
          </a:xfrm>
        </p:spPr>
        <p:txBody>
          <a:bodyPr anchor="b">
            <a:normAutofit/>
          </a:bodyPr>
          <a:lstStyle>
            <a:lvl1pPr algn="ctr">
              <a:defRPr sz="3200" b="1">
                <a:latin typeface="+mj-lt"/>
                <a:ea typeface="+mj-ea"/>
              </a:defRPr>
            </a:lvl1pPr>
          </a:lstStyle>
          <a:p>
            <a:r>
              <a:rPr lang="en-US" altLang="zh-CN"/>
              <a:t>Title</a:t>
            </a:r>
            <a:endParaRPr lang="zh-CN" altLang="en-US" dirty="0"/>
          </a:p>
        </p:txBody>
      </p:sp>
      <p:sp>
        <p:nvSpPr>
          <p:cNvPr id="3" name="副标题 2">
            <a:extLst>
              <a:ext uri="{FF2B5EF4-FFF2-40B4-BE49-F238E27FC236}">
                <a16:creationId xmlns:a16="http://schemas.microsoft.com/office/drawing/2014/main" id="{64DFB827-1843-4A84-A209-8B2BC6502C28}"/>
              </a:ext>
            </a:extLst>
          </p:cNvPr>
          <p:cNvSpPr>
            <a:spLocks noGrp="1"/>
          </p:cNvSpPr>
          <p:nvPr>
            <p:ph type="subTitle" idx="1" hasCustomPrompt="1"/>
          </p:nvPr>
        </p:nvSpPr>
        <p:spPr>
          <a:xfrm>
            <a:off x="1524000" y="3980275"/>
            <a:ext cx="9144000" cy="478766"/>
          </a:xfrm>
        </p:spPr>
        <p:txBody>
          <a:bodyPr>
            <a:normAutofit/>
          </a:bodyPr>
          <a:lstStyle>
            <a:lvl1pPr marL="0" indent="0" algn="ctr">
              <a:buNone/>
              <a:defRPr sz="2800" b="0">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Name</a:t>
            </a:r>
            <a:endParaRPr lang="zh-CN" altLang="en-US" dirty="0"/>
          </a:p>
        </p:txBody>
      </p:sp>
      <p:sp>
        <p:nvSpPr>
          <p:cNvPr id="7" name="AutoShape 7">
            <a:extLst>
              <a:ext uri="{FF2B5EF4-FFF2-40B4-BE49-F238E27FC236}">
                <a16:creationId xmlns:a16="http://schemas.microsoft.com/office/drawing/2014/main" id="{957C1C6D-07B8-4A9F-88D6-EE7F60209F16}"/>
              </a:ext>
            </a:extLst>
          </p:cNvPr>
          <p:cNvSpPr>
            <a:spLocks noChangeArrowheads="1"/>
          </p:cNvSpPr>
          <p:nvPr userDrawn="1"/>
        </p:nvSpPr>
        <p:spPr bwMode="auto">
          <a:xfrm>
            <a:off x="914400" y="1628801"/>
            <a:ext cx="10363200" cy="109537"/>
          </a:xfrm>
          <a:custGeom>
            <a:avLst/>
            <a:gdLst>
              <a:gd name="G0" fmla="+- 1003 0 0"/>
              <a:gd name="T0" fmla="*/ 0 w 1000"/>
              <a:gd name="T1" fmla="*/ 0 h 1000"/>
              <a:gd name="T2" fmla="*/ 1003 w 1000"/>
              <a:gd name="T3" fmla="*/ 0 h 1000"/>
              <a:gd name="T4" fmla="*/ 1003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1003" y="0"/>
                </a:lnTo>
                <a:lnTo>
                  <a:pt x="1003" y="1000"/>
                </a:lnTo>
                <a:lnTo>
                  <a:pt x="0" y="1000"/>
                </a:lnTo>
                <a:close/>
              </a:path>
              <a:path w="1000" h="1000">
                <a:moveTo>
                  <a:pt x="0" y="0"/>
                </a:moveTo>
                <a:lnTo>
                  <a:pt x="1000" y="0"/>
                </a:lnTo>
              </a:path>
            </a:pathLst>
          </a:custGeom>
          <a:solidFill>
            <a:srgbClr val="C00000"/>
          </a:solidFill>
          <a:ln w="9525">
            <a:solidFill>
              <a:srgbClr val="C00000"/>
            </a:solidFill>
            <a:round/>
            <a:headEnd/>
            <a:tailEnd/>
          </a:ln>
        </p:spPr>
        <p:txBody>
          <a:bodyPr/>
          <a:lstStyle/>
          <a:p>
            <a:pPr algn="l">
              <a:spcBef>
                <a:spcPct val="0"/>
              </a:spcBef>
              <a:buClrTx/>
              <a:buFontTx/>
              <a:buNone/>
            </a:pPr>
            <a:endParaRPr lang="en-US" sz="2400" b="0" dirty="0"/>
          </a:p>
        </p:txBody>
      </p:sp>
      <p:sp>
        <p:nvSpPr>
          <p:cNvPr id="13" name="文本占位符 12">
            <a:extLst>
              <a:ext uri="{FF2B5EF4-FFF2-40B4-BE49-F238E27FC236}">
                <a16:creationId xmlns:a16="http://schemas.microsoft.com/office/drawing/2014/main" id="{391AED12-A5D8-4D26-B0E0-240564512295}"/>
              </a:ext>
            </a:extLst>
          </p:cNvPr>
          <p:cNvSpPr>
            <a:spLocks noGrp="1"/>
          </p:cNvSpPr>
          <p:nvPr>
            <p:ph type="body" sz="quarter" idx="14" hasCustomPrompt="1"/>
          </p:nvPr>
        </p:nvSpPr>
        <p:spPr>
          <a:xfrm>
            <a:off x="933090" y="1170997"/>
            <a:ext cx="5407325" cy="457200"/>
          </a:xfrm>
        </p:spPr>
        <p:txBody>
          <a:bodyPr/>
          <a:lstStyle>
            <a:lvl1pPr marL="0" indent="0" algn="l">
              <a:buNone/>
              <a:defRPr>
                <a:latin typeface="+mj-lt"/>
                <a:ea typeface="+mj-ea"/>
              </a:defRPr>
            </a:lvl1pPr>
          </a:lstStyle>
          <a:p>
            <a:pPr algn="l"/>
            <a:r>
              <a:rPr lang="en-US" altLang="zh-CN" sz="2800" b="0"/>
              <a:t>Subtitle</a:t>
            </a:r>
            <a:endParaRPr lang="zh-CN" altLang="en-US" sz="2800" b="0" dirty="0"/>
          </a:p>
        </p:txBody>
      </p:sp>
      <p:sp>
        <p:nvSpPr>
          <p:cNvPr id="16" name="文本占位符 15">
            <a:extLst>
              <a:ext uri="{FF2B5EF4-FFF2-40B4-BE49-F238E27FC236}">
                <a16:creationId xmlns:a16="http://schemas.microsoft.com/office/drawing/2014/main" id="{C5514421-33F4-4683-8813-5449B1656602}"/>
              </a:ext>
            </a:extLst>
          </p:cNvPr>
          <p:cNvSpPr>
            <a:spLocks noGrp="1"/>
          </p:cNvSpPr>
          <p:nvPr>
            <p:ph type="body" sz="quarter" idx="16" hasCustomPrompt="1"/>
          </p:nvPr>
        </p:nvSpPr>
        <p:spPr>
          <a:xfrm>
            <a:off x="6858000" y="1170997"/>
            <a:ext cx="4419600" cy="457200"/>
          </a:xfrm>
        </p:spPr>
        <p:txBody>
          <a:bodyPr/>
          <a:lstStyle>
            <a:lvl1pPr marL="0" indent="0" algn="r">
              <a:buNone/>
              <a:defRPr>
                <a:latin typeface="+mj-lt"/>
                <a:ea typeface="+mj-ea"/>
              </a:defRPr>
            </a:lvl1pPr>
          </a:lstStyle>
          <a:p>
            <a:pPr lvl="0"/>
            <a:r>
              <a:rPr lang="en-US" altLang="zh-CN"/>
              <a:t>Time and Place</a:t>
            </a:r>
            <a:endParaRPr lang="zh-CN" altLang="en-US" dirty="0"/>
          </a:p>
        </p:txBody>
      </p:sp>
      <p:sp>
        <p:nvSpPr>
          <p:cNvPr id="8" name="日期占位符 7">
            <a:extLst>
              <a:ext uri="{FF2B5EF4-FFF2-40B4-BE49-F238E27FC236}">
                <a16:creationId xmlns:a16="http://schemas.microsoft.com/office/drawing/2014/main" id="{A66C95DE-FDB7-4AC4-BD6F-CA49E9F1875A}"/>
              </a:ext>
            </a:extLst>
          </p:cNvPr>
          <p:cNvSpPr>
            <a:spLocks noGrp="1"/>
          </p:cNvSpPr>
          <p:nvPr>
            <p:ph type="dt" sz="half" idx="17"/>
          </p:nvPr>
        </p:nvSpPr>
        <p:spPr/>
        <p:txBody>
          <a:bodyPr/>
          <a:lstStyle/>
          <a:p>
            <a:fld id="{33D70B85-9567-41EF-93D1-9118F6FAE6D7}" type="datetime4">
              <a:rPr lang="en-US" altLang="zh-CN" smtClean="0"/>
              <a:t>January 12, 2022</a:t>
            </a:fld>
            <a:endParaRPr lang="zh-CN" altLang="en-US"/>
          </a:p>
        </p:txBody>
      </p:sp>
      <p:sp>
        <p:nvSpPr>
          <p:cNvPr id="9" name="页脚占位符 8">
            <a:extLst>
              <a:ext uri="{FF2B5EF4-FFF2-40B4-BE49-F238E27FC236}">
                <a16:creationId xmlns:a16="http://schemas.microsoft.com/office/drawing/2014/main" id="{82FB7DF4-7790-441C-B674-770DC3A84878}"/>
              </a:ext>
            </a:extLst>
          </p:cNvPr>
          <p:cNvSpPr>
            <a:spLocks noGrp="1"/>
          </p:cNvSpPr>
          <p:nvPr>
            <p:ph type="ftr" sz="quarter" idx="18"/>
          </p:nvPr>
        </p:nvSpPr>
        <p:spPr/>
        <p:txBody>
          <a:bodyPr/>
          <a:lstStyle/>
          <a:p>
            <a:r>
              <a:rPr lang="en-US" altLang="zh-CN"/>
              <a:t>Action Recognition for Self-Driving Cars</a:t>
            </a:r>
            <a:endParaRPr lang="zh-CN" altLang="en-US"/>
          </a:p>
        </p:txBody>
      </p:sp>
      <p:sp>
        <p:nvSpPr>
          <p:cNvPr id="10" name="灯片编号占位符 9">
            <a:extLst>
              <a:ext uri="{FF2B5EF4-FFF2-40B4-BE49-F238E27FC236}">
                <a16:creationId xmlns:a16="http://schemas.microsoft.com/office/drawing/2014/main" id="{96991236-0370-48AB-97AC-177D1B45564A}"/>
              </a:ext>
            </a:extLst>
          </p:cNvPr>
          <p:cNvSpPr>
            <a:spLocks noGrp="1"/>
          </p:cNvSpPr>
          <p:nvPr>
            <p:ph type="sldNum" sz="quarter" idx="19"/>
          </p:nvPr>
        </p:nvSpPr>
        <p:spPr/>
        <p:txBody>
          <a:bodyPr/>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2972314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efault">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32FF0-686D-44C7-A17F-84C617C34EE8}"/>
              </a:ext>
            </a:extLst>
          </p:cNvPr>
          <p:cNvSpPr>
            <a:spLocks noGrp="1"/>
          </p:cNvSpPr>
          <p:nvPr>
            <p:ph type="title" hasCustomPrompt="1"/>
          </p:nvPr>
        </p:nvSpPr>
        <p:spPr>
          <a:xfrm>
            <a:off x="336000" y="1703"/>
            <a:ext cx="3889075" cy="504001"/>
          </a:xfrm>
        </p:spPr>
        <p:txBody>
          <a:bodyPr anchor="b">
            <a:normAutofit/>
          </a:bodyPr>
          <a:lstStyle>
            <a:lvl1pPr>
              <a:defRPr sz="2400">
                <a:latin typeface="+mj-lt"/>
                <a:ea typeface="黑体" panose="02010609060101010101" pitchFamily="49" charset="-122"/>
              </a:defRPr>
            </a:lvl1pPr>
          </a:lstStyle>
          <a:p>
            <a:r>
              <a:rPr lang="en-US" altLang="zh-CN"/>
              <a:t>Current Section</a:t>
            </a:r>
            <a:endParaRPr lang="zh-CN" altLang="en-US" dirty="0"/>
          </a:p>
        </p:txBody>
      </p:sp>
      <p:sp>
        <p:nvSpPr>
          <p:cNvPr id="7" name="AutoShape 4">
            <a:extLst>
              <a:ext uri="{FF2B5EF4-FFF2-40B4-BE49-F238E27FC236}">
                <a16:creationId xmlns:a16="http://schemas.microsoft.com/office/drawing/2014/main" id="{B162D201-E9B6-4DC6-886A-F8362BBC0D23}"/>
              </a:ext>
            </a:extLst>
          </p:cNvPr>
          <p:cNvSpPr>
            <a:spLocks noChangeArrowheads="1"/>
          </p:cNvSpPr>
          <p:nvPr userDrawn="1"/>
        </p:nvSpPr>
        <p:spPr bwMode="auto">
          <a:xfrm>
            <a:off x="336000" y="524422"/>
            <a:ext cx="11520000" cy="68372"/>
          </a:xfrm>
          <a:custGeom>
            <a:avLst/>
            <a:gdLst>
              <a:gd name="G0" fmla="+- 1001 0 0"/>
              <a:gd name="T0" fmla="*/ 0 w 1000"/>
              <a:gd name="T1" fmla="*/ 0 h 1000"/>
              <a:gd name="T2" fmla="*/ 1001 w 1000"/>
              <a:gd name="T3" fmla="*/ 0 h 1000"/>
              <a:gd name="T4" fmla="*/ 1001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1001" y="0"/>
                </a:lnTo>
                <a:lnTo>
                  <a:pt x="1001" y="1000"/>
                </a:lnTo>
                <a:lnTo>
                  <a:pt x="0" y="1000"/>
                </a:lnTo>
                <a:close/>
              </a:path>
              <a:path w="1000" h="1000">
                <a:moveTo>
                  <a:pt x="0" y="0"/>
                </a:moveTo>
                <a:lnTo>
                  <a:pt x="1000" y="0"/>
                </a:lnTo>
              </a:path>
            </a:pathLst>
          </a:custGeom>
          <a:solidFill>
            <a:srgbClr val="C00000"/>
          </a:solidFill>
          <a:ln w="12700">
            <a:solidFill>
              <a:srgbClr val="C00000"/>
            </a:solidFill>
            <a:round/>
            <a:headEnd/>
            <a:tailEnd/>
          </a:ln>
        </p:spPr>
        <p:txBody>
          <a:bodyPr/>
          <a:lstStyle/>
          <a:p>
            <a:pPr algn="l">
              <a:spcBef>
                <a:spcPct val="0"/>
              </a:spcBef>
              <a:buClrTx/>
              <a:buFontTx/>
              <a:buNone/>
            </a:pPr>
            <a:endParaRPr lang="en-US" sz="2400" b="0" dirty="0"/>
          </a:p>
        </p:txBody>
      </p:sp>
      <p:sp>
        <p:nvSpPr>
          <p:cNvPr id="8" name="Line 5">
            <a:extLst>
              <a:ext uri="{FF2B5EF4-FFF2-40B4-BE49-F238E27FC236}">
                <a16:creationId xmlns:a16="http://schemas.microsoft.com/office/drawing/2014/main" id="{0C44F040-96DC-4370-A290-1FE00FE5A5E7}"/>
              </a:ext>
            </a:extLst>
          </p:cNvPr>
          <p:cNvSpPr>
            <a:spLocks noChangeShapeType="1"/>
          </p:cNvSpPr>
          <p:nvPr userDrawn="1"/>
        </p:nvSpPr>
        <p:spPr bwMode="auto">
          <a:xfrm flipV="1">
            <a:off x="336000" y="6474156"/>
            <a:ext cx="11520000" cy="0"/>
          </a:xfrm>
          <a:prstGeom prst="line">
            <a:avLst/>
          </a:prstGeom>
          <a:noFill/>
          <a:ln w="2222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dirty="0"/>
          </a:p>
        </p:txBody>
      </p:sp>
      <p:sp>
        <p:nvSpPr>
          <p:cNvPr id="3" name="日期占位符 2">
            <a:extLst>
              <a:ext uri="{FF2B5EF4-FFF2-40B4-BE49-F238E27FC236}">
                <a16:creationId xmlns:a16="http://schemas.microsoft.com/office/drawing/2014/main" id="{071B9D7A-0C59-45E9-96E9-6065716CAA82}"/>
              </a:ext>
            </a:extLst>
          </p:cNvPr>
          <p:cNvSpPr>
            <a:spLocks noGrp="1"/>
          </p:cNvSpPr>
          <p:nvPr>
            <p:ph type="dt" sz="half" idx="10"/>
          </p:nvPr>
        </p:nvSpPr>
        <p:spPr>
          <a:xfrm>
            <a:off x="336000" y="6474156"/>
            <a:ext cx="2743200" cy="365125"/>
          </a:xfrm>
        </p:spPr>
        <p:txBody>
          <a:bodyPr anchor="t"/>
          <a:lstStyle/>
          <a:p>
            <a:fld id="{40B208D0-5C56-4CC0-905E-2BB4A5101381}" type="datetime4">
              <a:rPr lang="en-US" altLang="zh-CN" smtClean="0"/>
              <a:t>January 12, 2022</a:t>
            </a:fld>
            <a:endParaRPr lang="zh-CN" altLang="en-US"/>
          </a:p>
        </p:txBody>
      </p:sp>
      <p:sp>
        <p:nvSpPr>
          <p:cNvPr id="9" name="页脚占位符 8">
            <a:extLst>
              <a:ext uri="{FF2B5EF4-FFF2-40B4-BE49-F238E27FC236}">
                <a16:creationId xmlns:a16="http://schemas.microsoft.com/office/drawing/2014/main" id="{15C8A909-55DF-45D6-AEE2-90C8785510D5}"/>
              </a:ext>
            </a:extLst>
          </p:cNvPr>
          <p:cNvSpPr>
            <a:spLocks noGrp="1"/>
          </p:cNvSpPr>
          <p:nvPr>
            <p:ph type="ftr" sz="quarter" idx="11"/>
          </p:nvPr>
        </p:nvSpPr>
        <p:spPr>
          <a:xfrm>
            <a:off x="4038600" y="6474156"/>
            <a:ext cx="4114800" cy="365125"/>
          </a:xfrm>
        </p:spPr>
        <p:txBody>
          <a:bodyPr anchor="t"/>
          <a:lstStyle/>
          <a:p>
            <a:r>
              <a:rPr lang="en-US" altLang="zh-CN"/>
              <a:t>Action Recognition for Self-Driving Cars</a:t>
            </a:r>
            <a:endParaRPr lang="zh-CN" altLang="en-US"/>
          </a:p>
        </p:txBody>
      </p:sp>
      <p:sp>
        <p:nvSpPr>
          <p:cNvPr id="10" name="灯片编号占位符 9">
            <a:extLst>
              <a:ext uri="{FF2B5EF4-FFF2-40B4-BE49-F238E27FC236}">
                <a16:creationId xmlns:a16="http://schemas.microsoft.com/office/drawing/2014/main" id="{206D5945-4AAF-4BFC-A83E-A7ABFFDB95E5}"/>
              </a:ext>
            </a:extLst>
          </p:cNvPr>
          <p:cNvSpPr>
            <a:spLocks noGrp="1"/>
          </p:cNvSpPr>
          <p:nvPr>
            <p:ph type="sldNum" sz="quarter" idx="12"/>
          </p:nvPr>
        </p:nvSpPr>
        <p:spPr>
          <a:xfrm>
            <a:off x="9112800" y="6474156"/>
            <a:ext cx="2743200" cy="365125"/>
          </a:xfrm>
        </p:spPr>
        <p:txBody>
          <a:bodyPr anchor="t"/>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44583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efault">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32FF0-686D-44C7-A17F-84C617C34EE8}"/>
              </a:ext>
            </a:extLst>
          </p:cNvPr>
          <p:cNvSpPr>
            <a:spLocks noGrp="1"/>
          </p:cNvSpPr>
          <p:nvPr>
            <p:ph type="title" hasCustomPrompt="1"/>
          </p:nvPr>
        </p:nvSpPr>
        <p:spPr>
          <a:xfrm>
            <a:off x="336000" y="261110"/>
            <a:ext cx="3889075" cy="504001"/>
          </a:xfrm>
        </p:spPr>
        <p:txBody>
          <a:bodyPr>
            <a:normAutofit/>
          </a:bodyPr>
          <a:lstStyle>
            <a:lvl1pPr>
              <a:defRPr sz="2400">
                <a:latin typeface="+mj-lt"/>
                <a:ea typeface="黑体" panose="02010609060101010101" pitchFamily="49" charset="-122"/>
              </a:defRPr>
            </a:lvl1pPr>
          </a:lstStyle>
          <a:p>
            <a:r>
              <a:rPr lang="en-US" altLang="zh-CN"/>
              <a:t>Current Section</a:t>
            </a:r>
            <a:endParaRPr lang="zh-CN" altLang="en-US" dirty="0"/>
          </a:p>
        </p:txBody>
      </p:sp>
      <p:sp>
        <p:nvSpPr>
          <p:cNvPr id="7" name="AutoShape 4">
            <a:extLst>
              <a:ext uri="{FF2B5EF4-FFF2-40B4-BE49-F238E27FC236}">
                <a16:creationId xmlns:a16="http://schemas.microsoft.com/office/drawing/2014/main" id="{B162D201-E9B6-4DC6-886A-F8362BBC0D23}"/>
              </a:ext>
            </a:extLst>
          </p:cNvPr>
          <p:cNvSpPr>
            <a:spLocks noChangeArrowheads="1"/>
          </p:cNvSpPr>
          <p:nvPr userDrawn="1"/>
        </p:nvSpPr>
        <p:spPr bwMode="auto">
          <a:xfrm>
            <a:off x="336000" y="733171"/>
            <a:ext cx="11520000" cy="69851"/>
          </a:xfrm>
          <a:custGeom>
            <a:avLst/>
            <a:gdLst>
              <a:gd name="G0" fmla="+- 1001 0 0"/>
              <a:gd name="T0" fmla="*/ 0 w 1000"/>
              <a:gd name="T1" fmla="*/ 0 h 1000"/>
              <a:gd name="T2" fmla="*/ 1001 w 1000"/>
              <a:gd name="T3" fmla="*/ 0 h 1000"/>
              <a:gd name="T4" fmla="*/ 1001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1001" y="0"/>
                </a:lnTo>
                <a:lnTo>
                  <a:pt x="1001" y="1000"/>
                </a:lnTo>
                <a:lnTo>
                  <a:pt x="0" y="1000"/>
                </a:lnTo>
                <a:close/>
              </a:path>
              <a:path w="1000" h="1000">
                <a:moveTo>
                  <a:pt x="0" y="0"/>
                </a:moveTo>
                <a:lnTo>
                  <a:pt x="1000" y="0"/>
                </a:lnTo>
              </a:path>
            </a:pathLst>
          </a:custGeom>
          <a:solidFill>
            <a:srgbClr val="C00000"/>
          </a:solidFill>
          <a:ln w="12700">
            <a:solidFill>
              <a:srgbClr val="C00000"/>
            </a:solidFill>
            <a:round/>
            <a:headEnd/>
            <a:tailEnd/>
          </a:ln>
        </p:spPr>
        <p:txBody>
          <a:bodyPr/>
          <a:lstStyle/>
          <a:p>
            <a:pPr algn="l">
              <a:spcBef>
                <a:spcPct val="0"/>
              </a:spcBef>
              <a:buClrTx/>
              <a:buFontTx/>
              <a:buNone/>
            </a:pPr>
            <a:endParaRPr lang="en-US" sz="2400" b="0" dirty="0"/>
          </a:p>
        </p:txBody>
      </p:sp>
      <p:sp>
        <p:nvSpPr>
          <p:cNvPr id="8" name="Line 5">
            <a:extLst>
              <a:ext uri="{FF2B5EF4-FFF2-40B4-BE49-F238E27FC236}">
                <a16:creationId xmlns:a16="http://schemas.microsoft.com/office/drawing/2014/main" id="{0C44F040-96DC-4370-A290-1FE00FE5A5E7}"/>
              </a:ext>
            </a:extLst>
          </p:cNvPr>
          <p:cNvSpPr>
            <a:spLocks noChangeShapeType="1"/>
          </p:cNvSpPr>
          <p:nvPr userDrawn="1"/>
        </p:nvSpPr>
        <p:spPr bwMode="auto">
          <a:xfrm flipV="1">
            <a:off x="336000" y="6352793"/>
            <a:ext cx="11520000" cy="0"/>
          </a:xfrm>
          <a:prstGeom prst="line">
            <a:avLst/>
          </a:prstGeom>
          <a:noFill/>
          <a:ln w="2222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dirty="0"/>
          </a:p>
        </p:txBody>
      </p:sp>
      <p:sp>
        <p:nvSpPr>
          <p:cNvPr id="3" name="日期占位符 2">
            <a:extLst>
              <a:ext uri="{FF2B5EF4-FFF2-40B4-BE49-F238E27FC236}">
                <a16:creationId xmlns:a16="http://schemas.microsoft.com/office/drawing/2014/main" id="{071B9D7A-0C59-45E9-96E9-6065716CAA82}"/>
              </a:ext>
            </a:extLst>
          </p:cNvPr>
          <p:cNvSpPr>
            <a:spLocks noGrp="1"/>
          </p:cNvSpPr>
          <p:nvPr>
            <p:ph type="dt" sz="half" idx="10"/>
          </p:nvPr>
        </p:nvSpPr>
        <p:spPr/>
        <p:txBody>
          <a:bodyPr/>
          <a:lstStyle/>
          <a:p>
            <a:fld id="{40B208D0-5C56-4CC0-905E-2BB4A5101381}" type="datetime4">
              <a:rPr lang="en-US" altLang="zh-CN" smtClean="0"/>
              <a:t>January 12, 2022</a:t>
            </a:fld>
            <a:endParaRPr lang="zh-CN" altLang="en-US"/>
          </a:p>
        </p:txBody>
      </p:sp>
      <p:sp>
        <p:nvSpPr>
          <p:cNvPr id="9" name="页脚占位符 8">
            <a:extLst>
              <a:ext uri="{FF2B5EF4-FFF2-40B4-BE49-F238E27FC236}">
                <a16:creationId xmlns:a16="http://schemas.microsoft.com/office/drawing/2014/main" id="{15C8A909-55DF-45D6-AEE2-90C8785510D5}"/>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10" name="灯片编号占位符 9">
            <a:extLst>
              <a:ext uri="{FF2B5EF4-FFF2-40B4-BE49-F238E27FC236}">
                <a16:creationId xmlns:a16="http://schemas.microsoft.com/office/drawing/2014/main" id="{206D5945-4AAF-4BFC-A83E-A7ABFFDB95E5}"/>
              </a:ext>
            </a:extLst>
          </p:cNvPr>
          <p:cNvSpPr>
            <a:spLocks noGrp="1"/>
          </p:cNvSpPr>
          <p:nvPr>
            <p:ph type="sldNum" sz="quarter" idx="12"/>
          </p:nvPr>
        </p:nvSpPr>
        <p:spPr/>
        <p:txBody>
          <a:bodyPr/>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3422733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E958B-2D50-431B-96A6-E89DFEC72DF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EBDBB0-A2C9-4DF0-AD90-F0A6DA6B2C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7" name="日期占位符 6">
            <a:extLst>
              <a:ext uri="{FF2B5EF4-FFF2-40B4-BE49-F238E27FC236}">
                <a16:creationId xmlns:a16="http://schemas.microsoft.com/office/drawing/2014/main" id="{0719FA40-D05B-4353-855D-7CC28FCD4648}"/>
              </a:ext>
            </a:extLst>
          </p:cNvPr>
          <p:cNvSpPr>
            <a:spLocks noGrp="1"/>
          </p:cNvSpPr>
          <p:nvPr>
            <p:ph type="dt" sz="half" idx="10"/>
          </p:nvPr>
        </p:nvSpPr>
        <p:spPr/>
        <p:txBody>
          <a:bodyPr/>
          <a:lstStyle/>
          <a:p>
            <a:fld id="{4F01D393-9B6D-484D-81F2-FBE54EBC4AF2}" type="datetime4">
              <a:rPr lang="en-US" altLang="zh-CN" smtClean="0"/>
              <a:t>January 12, 2022</a:t>
            </a:fld>
            <a:endParaRPr lang="zh-CN" altLang="en-US"/>
          </a:p>
        </p:txBody>
      </p:sp>
      <p:sp>
        <p:nvSpPr>
          <p:cNvPr id="8" name="页脚占位符 7">
            <a:extLst>
              <a:ext uri="{FF2B5EF4-FFF2-40B4-BE49-F238E27FC236}">
                <a16:creationId xmlns:a16="http://schemas.microsoft.com/office/drawing/2014/main" id="{E97AF2F6-A007-4781-BE44-EAA337BB92CB}"/>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9" name="灯片编号占位符 8">
            <a:extLst>
              <a:ext uri="{FF2B5EF4-FFF2-40B4-BE49-F238E27FC236}">
                <a16:creationId xmlns:a16="http://schemas.microsoft.com/office/drawing/2014/main" id="{3A709B67-33D4-4AAC-B78C-DE36097A1FAE}"/>
              </a:ext>
            </a:extLst>
          </p:cNvPr>
          <p:cNvSpPr>
            <a:spLocks noGrp="1"/>
          </p:cNvSpPr>
          <p:nvPr>
            <p:ph type="sldNum" sz="quarter" idx="12"/>
          </p:nvPr>
        </p:nvSpPr>
        <p:spPr/>
        <p:txBody>
          <a:bodyPr/>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2181403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6F1EF-A682-4556-9B97-00815637B0E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5602B3-71AE-46ED-B674-459DE0CD78C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6B742F5-F770-41B4-B6DE-7D39FEC2686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B411BF4-8E30-45EA-A303-256FCF75683D}"/>
              </a:ext>
            </a:extLst>
          </p:cNvPr>
          <p:cNvSpPr>
            <a:spLocks noGrp="1"/>
          </p:cNvSpPr>
          <p:nvPr>
            <p:ph type="dt" sz="half" idx="10"/>
          </p:nvPr>
        </p:nvSpPr>
        <p:spPr/>
        <p:txBody>
          <a:bodyPr/>
          <a:lstStyle/>
          <a:p>
            <a:fld id="{574896C6-7C21-449A-9837-04B0E0DB43B3}" type="datetime4">
              <a:rPr lang="en-US" altLang="zh-CN" smtClean="0"/>
              <a:t>January 12, 2022</a:t>
            </a:fld>
            <a:endParaRPr lang="zh-CN" altLang="en-US"/>
          </a:p>
        </p:txBody>
      </p:sp>
      <p:sp>
        <p:nvSpPr>
          <p:cNvPr id="6" name="页脚占位符 5">
            <a:extLst>
              <a:ext uri="{FF2B5EF4-FFF2-40B4-BE49-F238E27FC236}">
                <a16:creationId xmlns:a16="http://schemas.microsoft.com/office/drawing/2014/main" id="{49CB7B9E-D02A-4AD5-A8A0-2744A366B39D}"/>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7" name="灯片编号占位符 6">
            <a:extLst>
              <a:ext uri="{FF2B5EF4-FFF2-40B4-BE49-F238E27FC236}">
                <a16:creationId xmlns:a16="http://schemas.microsoft.com/office/drawing/2014/main" id="{CE25268F-B899-4BE1-9846-3B88C8614663}"/>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310289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F2D528-4A8C-4B28-8590-FC1D90944A8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AEA5108-FFDC-4E83-967A-0C4647B415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2CE2241-3BD5-4A17-B520-094E5537228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D98C57-AB45-48F6-8C57-E828F1C539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718D229-A410-4B12-AED7-DE86808A23C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3D31387-56BA-4ACE-944B-D0A031859D1E}"/>
              </a:ext>
            </a:extLst>
          </p:cNvPr>
          <p:cNvSpPr>
            <a:spLocks noGrp="1"/>
          </p:cNvSpPr>
          <p:nvPr>
            <p:ph type="dt" sz="half" idx="10"/>
          </p:nvPr>
        </p:nvSpPr>
        <p:spPr/>
        <p:txBody>
          <a:bodyPr/>
          <a:lstStyle/>
          <a:p>
            <a:fld id="{AB68B7B5-E726-43EA-BC16-4A7D66628499}" type="datetime4">
              <a:rPr lang="en-US" altLang="zh-CN" smtClean="0"/>
              <a:t>January 12, 2022</a:t>
            </a:fld>
            <a:endParaRPr lang="zh-CN" altLang="en-US"/>
          </a:p>
        </p:txBody>
      </p:sp>
      <p:sp>
        <p:nvSpPr>
          <p:cNvPr id="8" name="页脚占位符 7">
            <a:extLst>
              <a:ext uri="{FF2B5EF4-FFF2-40B4-BE49-F238E27FC236}">
                <a16:creationId xmlns:a16="http://schemas.microsoft.com/office/drawing/2014/main" id="{3688C54B-9DFB-4F29-9554-B8D8ED5FD00E}"/>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9" name="灯片编号占位符 8">
            <a:extLst>
              <a:ext uri="{FF2B5EF4-FFF2-40B4-BE49-F238E27FC236}">
                <a16:creationId xmlns:a16="http://schemas.microsoft.com/office/drawing/2014/main" id="{5645D6B3-053B-4C21-964A-E9934A86F51E}"/>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2834928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CA4E6-3EF0-4AC6-A1C8-0CCA9FE1207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4559225-D9D9-4529-8BFD-83FF88C35878}"/>
              </a:ext>
            </a:extLst>
          </p:cNvPr>
          <p:cNvSpPr>
            <a:spLocks noGrp="1"/>
          </p:cNvSpPr>
          <p:nvPr>
            <p:ph type="dt" sz="half" idx="10"/>
          </p:nvPr>
        </p:nvSpPr>
        <p:spPr/>
        <p:txBody>
          <a:bodyPr/>
          <a:lstStyle/>
          <a:p>
            <a:fld id="{25718AFA-E1F1-46F6-966D-F323F040F315}" type="datetime4">
              <a:rPr lang="en-US" altLang="zh-CN" smtClean="0"/>
              <a:t>January 12, 2022</a:t>
            </a:fld>
            <a:endParaRPr lang="zh-CN" altLang="en-US"/>
          </a:p>
        </p:txBody>
      </p:sp>
      <p:sp>
        <p:nvSpPr>
          <p:cNvPr id="4" name="页脚占位符 3">
            <a:extLst>
              <a:ext uri="{FF2B5EF4-FFF2-40B4-BE49-F238E27FC236}">
                <a16:creationId xmlns:a16="http://schemas.microsoft.com/office/drawing/2014/main" id="{3FD49C86-3F47-47E6-8826-7347E1440798}"/>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5" name="灯片编号占位符 4">
            <a:extLst>
              <a:ext uri="{FF2B5EF4-FFF2-40B4-BE49-F238E27FC236}">
                <a16:creationId xmlns:a16="http://schemas.microsoft.com/office/drawing/2014/main" id="{23D2E034-2FAD-40DE-BE68-37EDCC9ED69B}"/>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804770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FA56F1-03B7-4169-ABE1-7F82A41B23BB}"/>
              </a:ext>
            </a:extLst>
          </p:cNvPr>
          <p:cNvSpPr>
            <a:spLocks noGrp="1"/>
          </p:cNvSpPr>
          <p:nvPr>
            <p:ph type="dt" sz="half" idx="10"/>
          </p:nvPr>
        </p:nvSpPr>
        <p:spPr/>
        <p:txBody>
          <a:bodyPr/>
          <a:lstStyle/>
          <a:p>
            <a:fld id="{82D6DD33-16D0-410D-B181-0F32D6CA3A13}" type="datetime4">
              <a:rPr lang="en-US" altLang="zh-CN" smtClean="0"/>
              <a:t>January 12, 2022</a:t>
            </a:fld>
            <a:endParaRPr lang="zh-CN" altLang="en-US"/>
          </a:p>
        </p:txBody>
      </p:sp>
      <p:sp>
        <p:nvSpPr>
          <p:cNvPr id="3" name="页脚占位符 2">
            <a:extLst>
              <a:ext uri="{FF2B5EF4-FFF2-40B4-BE49-F238E27FC236}">
                <a16:creationId xmlns:a16="http://schemas.microsoft.com/office/drawing/2014/main" id="{47F44170-EE6A-4D58-A8CD-F2B6D1A8440C}"/>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4" name="灯片编号占位符 3">
            <a:extLst>
              <a:ext uri="{FF2B5EF4-FFF2-40B4-BE49-F238E27FC236}">
                <a16:creationId xmlns:a16="http://schemas.microsoft.com/office/drawing/2014/main" id="{D4794520-6B2F-43E9-BFFA-DE49AB6D80F0}"/>
              </a:ext>
            </a:extLst>
          </p:cNvPr>
          <p:cNvSpPr>
            <a:spLocks noGrp="1"/>
          </p:cNvSpPr>
          <p:nvPr>
            <p:ph type="sldNum" sz="quarter" idx="12"/>
          </p:nvPr>
        </p:nvSpPr>
        <p:spPr/>
        <p:txBody>
          <a:bodyPr/>
          <a:lstStyle/>
          <a:p>
            <a:fld id="{B6EE4CE8-67DD-4AAC-82D8-3F81517F6647}" type="slidenum">
              <a:rPr lang="zh-CN" altLang="en-US" smtClean="0"/>
              <a:t>‹#›</a:t>
            </a:fld>
            <a:endParaRPr lang="zh-CN" altLang="en-US"/>
          </a:p>
        </p:txBody>
      </p:sp>
    </p:spTree>
    <p:extLst>
      <p:ext uri="{BB962C8B-B14F-4D97-AF65-F5344CB8AC3E}">
        <p14:creationId xmlns:p14="http://schemas.microsoft.com/office/powerpoint/2010/main" val="1820217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3994B34-E66A-4D21-87CC-1A28D93670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CA5B631-C1FF-4BC4-8BCB-0231A7CF26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4870F1E-5DF4-4073-9EB0-1C461081BA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EC489A21-D140-44FB-859A-E9D97D71CCAC}" type="datetime4">
              <a:rPr lang="en-US" altLang="zh-CN" smtClean="0"/>
              <a:t>January 12, 2022</a:t>
            </a:fld>
            <a:endParaRPr lang="zh-CN" altLang="en-US"/>
          </a:p>
        </p:txBody>
      </p:sp>
      <p:sp>
        <p:nvSpPr>
          <p:cNvPr id="5" name="页脚占位符 4">
            <a:extLst>
              <a:ext uri="{FF2B5EF4-FFF2-40B4-BE49-F238E27FC236}">
                <a16:creationId xmlns:a16="http://schemas.microsoft.com/office/drawing/2014/main" id="{B0251E12-70FA-4673-A23F-81B3C68768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altLang="zh-CN"/>
              <a:t>Action Recognition for Self-Driving Cars</a:t>
            </a:r>
            <a:endParaRPr lang="zh-CN" altLang="en-US"/>
          </a:p>
        </p:txBody>
      </p:sp>
      <p:sp>
        <p:nvSpPr>
          <p:cNvPr id="6" name="灯片编号占位符 5">
            <a:extLst>
              <a:ext uri="{FF2B5EF4-FFF2-40B4-BE49-F238E27FC236}">
                <a16:creationId xmlns:a16="http://schemas.microsoft.com/office/drawing/2014/main" id="{B76605DD-D96E-4F47-AAEE-CAC3488C4F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baseline="0">
                <a:solidFill>
                  <a:schemeClr val="tx1">
                    <a:tint val="75000"/>
                  </a:schemeClr>
                </a:solidFill>
                <a:latin typeface="+mn-lt"/>
              </a:defRPr>
            </a:lvl1pPr>
          </a:lstStyle>
          <a:p>
            <a:fld id="{B6EE4CE8-67DD-4AAC-82D8-3F81517F6647}" type="slidenum">
              <a:rPr lang="zh-CN" altLang="en-US" smtClean="0"/>
              <a:pPr/>
              <a:t>‹#›</a:t>
            </a:fld>
            <a:endParaRPr lang="zh-CN" altLang="en-US"/>
          </a:p>
        </p:txBody>
      </p:sp>
    </p:spTree>
    <p:extLst>
      <p:ext uri="{BB962C8B-B14F-4D97-AF65-F5344CB8AC3E}">
        <p14:creationId xmlns:p14="http://schemas.microsoft.com/office/powerpoint/2010/main" val="4180765384"/>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2"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10000" r="-10000"/>
          </a:stretch>
        </a:blipFill>
        <a:effectLst/>
      </p:bgPr>
    </p:bg>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C509873-016B-4B42-B967-382825E82967}"/>
              </a:ext>
            </a:extLst>
          </p:cNvPr>
          <p:cNvSpPr>
            <a:spLocks noGrp="1"/>
          </p:cNvSpPr>
          <p:nvPr>
            <p:ph type="ctrTitle"/>
          </p:nvPr>
        </p:nvSpPr>
        <p:spPr>
          <a:xfrm>
            <a:off x="933090" y="2100219"/>
            <a:ext cx="7445979" cy="2158813"/>
          </a:xfrm>
        </p:spPr>
        <p:txBody>
          <a:bodyPr anchor="ctr">
            <a:noAutofit/>
          </a:bodyPr>
          <a:lstStyle/>
          <a:p>
            <a:pPr algn="l"/>
            <a:r>
              <a:rPr lang="en-US" altLang="zh-CN" sz="4800" dirty="0">
                <a:latin typeface="+mj-lt"/>
              </a:rPr>
              <a:t>Action Recognition for Self-Driving Cars</a:t>
            </a:r>
            <a:endParaRPr lang="zh-CN" altLang="en-US" sz="4800" dirty="0">
              <a:latin typeface="+mj-lt"/>
            </a:endParaRPr>
          </a:p>
        </p:txBody>
      </p:sp>
      <p:sp>
        <p:nvSpPr>
          <p:cNvPr id="8" name="文本占位符 7">
            <a:extLst>
              <a:ext uri="{FF2B5EF4-FFF2-40B4-BE49-F238E27FC236}">
                <a16:creationId xmlns:a16="http://schemas.microsoft.com/office/drawing/2014/main" id="{A7372229-BF68-4901-989F-62D7E700618B}"/>
              </a:ext>
            </a:extLst>
          </p:cNvPr>
          <p:cNvSpPr>
            <a:spLocks noGrp="1"/>
          </p:cNvSpPr>
          <p:nvPr>
            <p:ph type="body" sz="quarter" idx="14"/>
          </p:nvPr>
        </p:nvSpPr>
        <p:spPr>
          <a:xfrm>
            <a:off x="933090" y="4029495"/>
            <a:ext cx="7445979" cy="630055"/>
          </a:xfrm>
        </p:spPr>
        <p:txBody>
          <a:bodyPr>
            <a:normAutofit/>
          </a:bodyPr>
          <a:lstStyle/>
          <a:p>
            <a:r>
              <a:rPr lang="en-US" altLang="zh-CN" sz="2400" dirty="0"/>
              <a:t>Semester Project  (15 ECTS) </a:t>
            </a:r>
            <a:endParaRPr lang="en-US" altLang="zh-CN" sz="2400" dirty="0">
              <a:latin typeface="+mj-lt"/>
            </a:endParaRPr>
          </a:p>
        </p:txBody>
      </p:sp>
      <p:sp>
        <p:nvSpPr>
          <p:cNvPr id="23" name="副标题 6">
            <a:extLst>
              <a:ext uri="{FF2B5EF4-FFF2-40B4-BE49-F238E27FC236}">
                <a16:creationId xmlns:a16="http://schemas.microsoft.com/office/drawing/2014/main" id="{E33EB3D3-D44A-4418-B2DC-FE9D41BDCFC6}"/>
              </a:ext>
            </a:extLst>
          </p:cNvPr>
          <p:cNvSpPr txBox="1">
            <a:spLocks/>
          </p:cNvSpPr>
          <p:nvPr/>
        </p:nvSpPr>
        <p:spPr>
          <a:xfrm>
            <a:off x="933090" y="4659550"/>
            <a:ext cx="10446110" cy="15077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2400" b="0" dirty="0">
                <a:latin typeface="+mj-lt"/>
                <a:ea typeface="黑体" panose="02010609060101010101" pitchFamily="49" charset="-122"/>
              </a:rPr>
              <a:t>Student: Weijiang Xiong (Microengineering) </a:t>
            </a:r>
          </a:p>
          <a:p>
            <a:pPr algn="l"/>
            <a:r>
              <a:rPr lang="en-US" altLang="zh-CN" sz="2400" b="0" dirty="0">
                <a:latin typeface="+mj-lt"/>
                <a:ea typeface="黑体" panose="02010609060101010101" pitchFamily="49" charset="-122"/>
              </a:rPr>
              <a:t>Supervisor: Prof. Alexandre Alahi, Lorenzo Bertoni, Dr. Taylor Mordan</a:t>
            </a:r>
          </a:p>
          <a:p>
            <a:pPr algn="l"/>
            <a:r>
              <a:rPr lang="en-US" altLang="zh-CN" sz="2400" b="0" dirty="0">
                <a:latin typeface="+mj-lt"/>
                <a:ea typeface="黑体" panose="02010609060101010101" pitchFamily="49" charset="-122"/>
              </a:rPr>
              <a:t>Date: Jan. 12 2022</a:t>
            </a:r>
            <a:endParaRPr lang="zh-CN" altLang="en-US" sz="2400" b="0" dirty="0">
              <a:latin typeface="+mj-lt"/>
              <a:ea typeface="黑体" panose="02010609060101010101" pitchFamily="49" charset="-122"/>
            </a:endParaRPr>
          </a:p>
        </p:txBody>
      </p:sp>
      <p:pic>
        <p:nvPicPr>
          <p:cNvPr id="3" name="Graphic 2">
            <a:extLst>
              <a:ext uri="{FF2B5EF4-FFF2-40B4-BE49-F238E27FC236}">
                <a16:creationId xmlns:a16="http://schemas.microsoft.com/office/drawing/2014/main" id="{7DAAC16A-58DD-4567-96F6-53330C217F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4843" y="1001034"/>
            <a:ext cx="2399196" cy="698667"/>
          </a:xfrm>
          <a:prstGeom prst="rect">
            <a:avLst/>
          </a:prstGeom>
        </p:spPr>
      </p:pic>
    </p:spTree>
    <p:extLst>
      <p:ext uri="{BB962C8B-B14F-4D97-AF65-F5344CB8AC3E}">
        <p14:creationId xmlns:p14="http://schemas.microsoft.com/office/powerpoint/2010/main" val="963399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312477" cy="504001"/>
          </a:xfrm>
        </p:spPr>
        <p:txBody>
          <a:bodyPr>
            <a:normAutofit/>
          </a:bodyPr>
          <a:lstStyle/>
          <a:p>
            <a:r>
              <a:rPr lang="en-US" altLang="zh-CN" dirty="0"/>
              <a:t>Class </a:t>
            </a:r>
            <a:r>
              <a:rPr lang="en-US" altLang="zh-CN"/>
              <a:t>Imbalance Problem in TITAN Dataset</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12,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9</a:t>
            </a:fld>
            <a:endParaRPr lang="zh-CN" altLang="en-US"/>
          </a:p>
        </p:txBody>
      </p:sp>
      <p:graphicFrame>
        <p:nvGraphicFramePr>
          <p:cNvPr id="9" name="Table 9">
            <a:extLst>
              <a:ext uri="{FF2B5EF4-FFF2-40B4-BE49-F238E27FC236}">
                <a16:creationId xmlns:a16="http://schemas.microsoft.com/office/drawing/2014/main" id="{1AB5F89D-D445-46AD-9D38-D852D86D1A27}"/>
              </a:ext>
            </a:extLst>
          </p:cNvPr>
          <p:cNvGraphicFramePr>
            <a:graphicFrameLocks noGrp="1"/>
          </p:cNvGraphicFramePr>
          <p:nvPr>
            <p:extLst>
              <p:ext uri="{D42A27DB-BD31-4B8C-83A1-F6EECF244321}">
                <p14:modId xmlns:p14="http://schemas.microsoft.com/office/powerpoint/2010/main" val="3073021699"/>
              </p:ext>
            </p:extLst>
          </p:nvPr>
        </p:nvGraphicFramePr>
        <p:xfrm>
          <a:off x="1906533" y="1171765"/>
          <a:ext cx="6815667" cy="2966720"/>
        </p:xfrm>
        <a:graphic>
          <a:graphicData uri="http://schemas.openxmlformats.org/drawingml/2006/table">
            <a:tbl>
              <a:tblPr firstRow="1" bandRow="1">
                <a:tableStyleId>{5940675A-B579-460E-94D1-54222C63F5DA}</a:tableStyleId>
              </a:tblPr>
              <a:tblGrid>
                <a:gridCol w="1775667">
                  <a:extLst>
                    <a:ext uri="{9D8B030D-6E8A-4147-A177-3AD203B41FA5}">
                      <a16:colId xmlns:a16="http://schemas.microsoft.com/office/drawing/2014/main" val="75536709"/>
                    </a:ext>
                  </a:extLst>
                </a:gridCol>
                <a:gridCol w="1260000">
                  <a:extLst>
                    <a:ext uri="{9D8B030D-6E8A-4147-A177-3AD203B41FA5}">
                      <a16:colId xmlns:a16="http://schemas.microsoft.com/office/drawing/2014/main" val="4263428273"/>
                    </a:ext>
                  </a:extLst>
                </a:gridCol>
                <a:gridCol w="1260000">
                  <a:extLst>
                    <a:ext uri="{9D8B030D-6E8A-4147-A177-3AD203B41FA5}">
                      <a16:colId xmlns:a16="http://schemas.microsoft.com/office/drawing/2014/main" val="4086986037"/>
                    </a:ext>
                  </a:extLst>
                </a:gridCol>
                <a:gridCol w="1260000">
                  <a:extLst>
                    <a:ext uri="{9D8B030D-6E8A-4147-A177-3AD203B41FA5}">
                      <a16:colId xmlns:a16="http://schemas.microsoft.com/office/drawing/2014/main" val="2782608310"/>
                    </a:ext>
                  </a:extLst>
                </a:gridCol>
                <a:gridCol w="1260000">
                  <a:extLst>
                    <a:ext uri="{9D8B030D-6E8A-4147-A177-3AD203B41FA5}">
                      <a16:colId xmlns:a16="http://schemas.microsoft.com/office/drawing/2014/main" val="1303074700"/>
                    </a:ext>
                  </a:extLst>
                </a:gridCol>
              </a:tblGrid>
              <a:tr h="370840">
                <a:tc>
                  <a:txBody>
                    <a:bodyPr/>
                    <a:lstStyle/>
                    <a:p>
                      <a:pPr algn="l"/>
                      <a:r>
                        <a:rPr lang="en-US" altLang="zh-CN" dirty="0"/>
                        <a:t>Method</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I3D</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3D ResNet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altLang="zh-CN"/>
                        <a:t>Poseact (Multitask)</a:t>
                      </a:r>
                      <a:endParaRPr lang="zh-CN" altLang="en-US" dirty="0" err="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dirty="0" err="1"/>
                    </a:p>
                  </a:txBody>
                  <a:tcPr anchor="ctr"/>
                </a:tc>
                <a:extLst>
                  <a:ext uri="{0D108BD9-81ED-4DB2-BD59-A6C34878D82A}">
                    <a16:rowId xmlns:a16="http://schemas.microsoft.com/office/drawing/2014/main" val="956393158"/>
                  </a:ext>
                </a:extLst>
              </a:tr>
              <a:tr h="370840">
                <a:tc>
                  <a:txBody>
                    <a:bodyPr/>
                    <a:lstStyle/>
                    <a:p>
                      <a:pPr algn="l"/>
                      <a:r>
                        <a:rPr lang="en-US" altLang="zh-CN" dirty="0"/>
                        <a:t>Metric</a:t>
                      </a:r>
                      <a:endParaRPr lang="zh-CN"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Accuracy</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Accuracy</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Accuracy</a:t>
                      </a:r>
                      <a:endParaRPr lang="zh-CN" alt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t>F1</a:t>
                      </a:r>
                      <a:endParaRPr lang="zh-CN" alt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7047215"/>
                  </a:ext>
                </a:extLst>
              </a:tr>
              <a:tr h="370840">
                <a:tc>
                  <a:txBody>
                    <a:bodyPr/>
                    <a:lstStyle/>
                    <a:p>
                      <a:r>
                        <a:rPr lang="en-US" altLang="zh-CN" dirty="0"/>
                        <a:t>atomic</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dirty="0"/>
                        <a:t>0.9219</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dirty="0"/>
                        <a:t>0.7552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dirty="0"/>
                        <a:t>0.8001</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t>0.3144</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1507031"/>
                  </a:ext>
                </a:extLst>
              </a:tr>
              <a:tr h="370840">
                <a:tc>
                  <a:txBody>
                    <a:bodyPr/>
                    <a:lstStyle/>
                    <a:p>
                      <a:r>
                        <a:rPr lang="en-US" altLang="zh-CN" dirty="0"/>
                        <a:t>simple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0.5318</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0.3173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0.4797</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0.1927</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13699689"/>
                  </a:ext>
                </a:extLst>
              </a:tr>
              <a:tr h="370840">
                <a:tc>
                  <a:txBody>
                    <a:bodyPr/>
                    <a:lstStyle/>
                    <a:p>
                      <a:r>
                        <a:rPr lang="en-US" altLang="zh-CN" dirty="0"/>
                        <a:t>complex</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0.9881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0.9880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0.9780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0.1529</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700503"/>
                  </a:ext>
                </a:extLst>
              </a:tr>
              <a:tr h="370840">
                <a:tc>
                  <a:txBody>
                    <a:bodyPr/>
                    <a:lstStyle/>
                    <a:p>
                      <a:r>
                        <a:rPr lang="en-US" altLang="zh-CN" dirty="0"/>
                        <a:t>communicative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0.8649</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0.8648</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0.8369</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a:t>0.2278</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50861372"/>
                  </a:ext>
                </a:extLst>
              </a:tr>
              <a:tr h="370840">
                <a:tc>
                  <a:txBody>
                    <a:bodyPr/>
                    <a:lstStyle/>
                    <a:p>
                      <a:r>
                        <a:rPr lang="en-US" altLang="zh-CN" dirty="0"/>
                        <a:t>transportive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0.9080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0.9081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0.8980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0.2634</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3482792"/>
                  </a:ext>
                </a:extLst>
              </a:tr>
              <a:tr h="370840">
                <a:tc>
                  <a:txBody>
                    <a:bodyPr/>
                    <a:lstStyle/>
                    <a:p>
                      <a:r>
                        <a:rPr lang="en-US" altLang="zh-CN" dirty="0"/>
                        <a:t>overall</a:t>
                      </a:r>
                      <a:endParaRPr lang="zh-CN"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0.8429</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0.7667</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0.7985</a:t>
                      </a:r>
                      <a:endParaRPr lang="zh-CN" alt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a:t>0.2302</a:t>
                      </a:r>
                      <a:endParaRPr lang="zh-CN" alt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57454"/>
                  </a:ext>
                </a:extLst>
              </a:tr>
            </a:tbl>
          </a:graphicData>
        </a:graphic>
      </p:graphicFrame>
      <p:sp>
        <p:nvSpPr>
          <p:cNvPr id="10" name="矩形 5">
            <a:extLst>
              <a:ext uri="{FF2B5EF4-FFF2-40B4-BE49-F238E27FC236}">
                <a16:creationId xmlns:a16="http://schemas.microsoft.com/office/drawing/2014/main" id="{8D444246-55B3-4B46-93D7-7A653E596739}"/>
              </a:ext>
            </a:extLst>
          </p:cNvPr>
          <p:cNvSpPr/>
          <p:nvPr/>
        </p:nvSpPr>
        <p:spPr>
          <a:xfrm>
            <a:off x="336000" y="691417"/>
            <a:ext cx="10424364"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Use F1 score as metric </a:t>
            </a:r>
            <a:endParaRPr lang="en-US" altLang="zh-CN" sz="2400" dirty="0">
              <a:ea typeface="黑体" panose="02010609060101010101" pitchFamily="49" charset="-122"/>
              <a:cs typeface="Times New Roman" panose="02020603050405020304" pitchFamily="18" charset="0"/>
            </a:endParaRPr>
          </a:p>
        </p:txBody>
      </p:sp>
      <p:sp>
        <p:nvSpPr>
          <p:cNvPr id="11" name="矩形 5">
            <a:extLst>
              <a:ext uri="{FF2B5EF4-FFF2-40B4-BE49-F238E27FC236}">
                <a16:creationId xmlns:a16="http://schemas.microsoft.com/office/drawing/2014/main" id="{EC906BCD-A71D-402C-B59A-FBD6D373E7BB}"/>
              </a:ext>
            </a:extLst>
          </p:cNvPr>
          <p:cNvSpPr/>
          <p:nvPr/>
        </p:nvSpPr>
        <p:spPr>
          <a:xfrm>
            <a:off x="336000" y="4148377"/>
            <a:ext cx="10424364"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Focus </a:t>
            </a:r>
            <a:r>
              <a:rPr lang="en-US" altLang="zh-CN" sz="2400">
                <a:ea typeface="黑体" panose="02010609060101010101" pitchFamily="49" charset="-122"/>
                <a:cs typeface="Times New Roman" panose="02020603050405020304" pitchFamily="18" charset="0"/>
              </a:rPr>
              <a:t>on a suitable set of </a:t>
            </a:r>
            <a:r>
              <a:rPr lang="en-US" altLang="zh-CN" sz="2400" dirty="0">
                <a:ea typeface="黑体" panose="02010609060101010101" pitchFamily="49" charset="-122"/>
                <a:cs typeface="Times New Roman" panose="02020603050405020304" pitchFamily="18" charset="0"/>
              </a:rPr>
              <a:t>actions </a:t>
            </a:r>
          </a:p>
        </p:txBody>
      </p:sp>
      <p:sp>
        <p:nvSpPr>
          <p:cNvPr id="14" name="Rectangle: Rounded Corners 13">
            <a:extLst>
              <a:ext uri="{FF2B5EF4-FFF2-40B4-BE49-F238E27FC236}">
                <a16:creationId xmlns:a16="http://schemas.microsoft.com/office/drawing/2014/main" id="{FDEE7FEA-45EA-4A7B-96D6-7B06CFE3CDAE}"/>
              </a:ext>
            </a:extLst>
          </p:cNvPr>
          <p:cNvSpPr/>
          <p:nvPr/>
        </p:nvSpPr>
        <p:spPr>
          <a:xfrm flipV="1">
            <a:off x="7604572" y="1585730"/>
            <a:ext cx="1041719" cy="277792"/>
          </a:xfrm>
          <a:prstGeom prst="roundRect">
            <a:avLst/>
          </a:prstGeom>
          <a:solidFill>
            <a:srgbClr val="C00000">
              <a:alpha val="10000"/>
            </a:srgbClr>
          </a:solid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5" name="Rectangle: Rounded Corners 14">
            <a:extLst>
              <a:ext uri="{FF2B5EF4-FFF2-40B4-BE49-F238E27FC236}">
                <a16:creationId xmlns:a16="http://schemas.microsoft.com/office/drawing/2014/main" id="{8C36C131-6A46-4FC1-AF71-5D00C36E4A9C}"/>
              </a:ext>
            </a:extLst>
          </p:cNvPr>
          <p:cNvSpPr/>
          <p:nvPr/>
        </p:nvSpPr>
        <p:spPr>
          <a:xfrm flipV="1">
            <a:off x="7522582" y="3812740"/>
            <a:ext cx="1041719" cy="277792"/>
          </a:xfrm>
          <a:prstGeom prst="roundRect">
            <a:avLst/>
          </a:prstGeom>
          <a:solidFill>
            <a:srgbClr val="C00000">
              <a:alpha val="10000"/>
            </a:srgbClr>
          </a:solid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37A8AED0-1187-443B-BAA8-6F60A127814E}"/>
              </a:ext>
            </a:extLst>
          </p:cNvPr>
          <p:cNvSpPr txBox="1"/>
          <p:nvPr/>
        </p:nvSpPr>
        <p:spPr>
          <a:xfrm>
            <a:off x="9001729" y="1084193"/>
            <a:ext cx="2063350" cy="646331"/>
          </a:xfrm>
          <a:prstGeom prst="rect">
            <a:avLst/>
          </a:prstGeom>
          <a:noFill/>
        </p:spPr>
        <p:txBody>
          <a:bodyPr wrap="square" rtlCol="0">
            <a:spAutoFit/>
          </a:bodyPr>
          <a:lstStyle/>
          <a:p>
            <a:r>
              <a:rPr lang="en-US" altLang="zh-CN">
                <a:solidFill>
                  <a:schemeClr val="accent1">
                    <a:lumMod val="50000"/>
                  </a:schemeClr>
                </a:solidFill>
              </a:rPr>
              <a:t>unweighted average over the classes</a:t>
            </a:r>
            <a:endParaRPr lang="zh-CN" altLang="en-US">
              <a:solidFill>
                <a:schemeClr val="accent1">
                  <a:lumMod val="50000"/>
                </a:schemeClr>
              </a:solidFill>
            </a:endParaRPr>
          </a:p>
        </p:txBody>
      </p:sp>
      <p:cxnSp>
        <p:nvCxnSpPr>
          <p:cNvPr id="16" name="Straight Arrow Connector 15">
            <a:extLst>
              <a:ext uri="{FF2B5EF4-FFF2-40B4-BE49-F238E27FC236}">
                <a16:creationId xmlns:a16="http://schemas.microsoft.com/office/drawing/2014/main" id="{A64423D9-4F1C-4394-AB66-41A89DBDCE05}"/>
              </a:ext>
            </a:extLst>
          </p:cNvPr>
          <p:cNvCxnSpPr>
            <a:cxnSpLocks/>
            <a:stCxn id="14" idx="3"/>
            <a:endCxn id="3" idx="1"/>
          </p:cNvCxnSpPr>
          <p:nvPr/>
        </p:nvCxnSpPr>
        <p:spPr>
          <a:xfrm flipV="1">
            <a:off x="8646291" y="1407359"/>
            <a:ext cx="355438" cy="317267"/>
          </a:xfrm>
          <a:prstGeom prst="straightConnector1">
            <a:avLst/>
          </a:prstGeom>
          <a:ln w="2540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5B1D5B-E3D6-4CD7-B075-001656EE187E}"/>
              </a:ext>
            </a:extLst>
          </p:cNvPr>
          <p:cNvSpPr txBox="1"/>
          <p:nvPr/>
        </p:nvSpPr>
        <p:spPr>
          <a:xfrm>
            <a:off x="8913867" y="2981086"/>
            <a:ext cx="2743199" cy="646331"/>
          </a:xfrm>
          <a:prstGeom prst="rect">
            <a:avLst/>
          </a:prstGeom>
          <a:noFill/>
        </p:spPr>
        <p:txBody>
          <a:bodyPr wrap="square" rtlCol="0">
            <a:spAutoFit/>
          </a:bodyPr>
          <a:lstStyle/>
          <a:p>
            <a:r>
              <a:rPr lang="en-US" altLang="zh-CN">
                <a:solidFill>
                  <a:schemeClr val="accent1">
                    <a:lumMod val="50000"/>
                  </a:schemeClr>
                </a:solidFill>
              </a:rPr>
              <a:t>low score if </a:t>
            </a:r>
            <a:r>
              <a:rPr lang="en-US" altLang="zh-CN" dirty="0">
                <a:solidFill>
                  <a:schemeClr val="accent1">
                    <a:lumMod val="50000"/>
                  </a:schemeClr>
                </a:solidFill>
              </a:rPr>
              <a:t>always predicts the majority class </a:t>
            </a:r>
            <a:endParaRPr lang="zh-CN" altLang="en-US">
              <a:solidFill>
                <a:schemeClr val="accent1">
                  <a:lumMod val="50000"/>
                </a:schemeClr>
              </a:solidFill>
            </a:endParaRPr>
          </a:p>
        </p:txBody>
      </p:sp>
      <p:cxnSp>
        <p:nvCxnSpPr>
          <p:cNvPr id="25" name="Straight Arrow Connector 24">
            <a:extLst>
              <a:ext uri="{FF2B5EF4-FFF2-40B4-BE49-F238E27FC236}">
                <a16:creationId xmlns:a16="http://schemas.microsoft.com/office/drawing/2014/main" id="{4B7920BB-1BE8-4C2D-9033-4D643664E012}"/>
              </a:ext>
            </a:extLst>
          </p:cNvPr>
          <p:cNvCxnSpPr>
            <a:cxnSpLocks/>
          </p:cNvCxnSpPr>
          <p:nvPr/>
        </p:nvCxnSpPr>
        <p:spPr>
          <a:xfrm flipV="1">
            <a:off x="8564301" y="3673844"/>
            <a:ext cx="637572" cy="370362"/>
          </a:xfrm>
          <a:prstGeom prst="straightConnector1">
            <a:avLst/>
          </a:prstGeom>
          <a:ln w="2540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87A7DC4-7E30-4EE9-974A-F17627091023}"/>
              </a:ext>
            </a:extLst>
          </p:cNvPr>
          <p:cNvSpPr txBox="1"/>
          <p:nvPr/>
        </p:nvSpPr>
        <p:spPr>
          <a:xfrm>
            <a:off x="720000" y="4533494"/>
            <a:ext cx="11472000"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Hard to learn </a:t>
            </a:r>
            <a:r>
              <a:rPr lang="en-US" altLang="zh-CN" sz="2200">
                <a:ea typeface="黑体" panose="02010609060101010101" pitchFamily="49" charset="-122"/>
                <a:cs typeface="Times New Roman" panose="02020603050405020304" pitchFamily="18" charset="0"/>
              </a:rPr>
              <a:t>context-dependent actions, especially with insifficient examples (less than 1%)</a:t>
            </a:r>
            <a:endParaRPr lang="en-US" altLang="zh-CN" sz="2200" dirty="0">
              <a:ea typeface="黑体" panose="02010609060101010101" pitchFamily="49" charset="-122"/>
              <a:cs typeface="Times New Roman" panose="02020603050405020304" pitchFamily="18" charset="0"/>
            </a:endParaRPr>
          </a:p>
        </p:txBody>
      </p:sp>
      <p:graphicFrame>
        <p:nvGraphicFramePr>
          <p:cNvPr id="17" name="Table 16">
            <a:extLst>
              <a:ext uri="{FF2B5EF4-FFF2-40B4-BE49-F238E27FC236}">
                <a16:creationId xmlns:a16="http://schemas.microsoft.com/office/drawing/2014/main" id="{003FB870-3A2C-49C1-B3E6-CCA954EE4CE8}"/>
              </a:ext>
            </a:extLst>
          </p:cNvPr>
          <p:cNvGraphicFramePr>
            <a:graphicFrameLocks noGrp="1"/>
          </p:cNvGraphicFramePr>
          <p:nvPr>
            <p:extLst>
              <p:ext uri="{D42A27DB-BD31-4B8C-83A1-F6EECF244321}">
                <p14:modId xmlns:p14="http://schemas.microsoft.com/office/powerpoint/2010/main" val="1253616717"/>
              </p:ext>
            </p:extLst>
          </p:nvPr>
        </p:nvGraphicFramePr>
        <p:xfrm>
          <a:off x="2136000" y="4964381"/>
          <a:ext cx="7880833" cy="1463040"/>
        </p:xfrm>
        <a:graphic>
          <a:graphicData uri="http://schemas.openxmlformats.org/drawingml/2006/table">
            <a:tbl>
              <a:tblPr firstRow="1" bandRow="1">
                <a:tableStyleId>{5940675A-B579-460E-94D1-54222C63F5DA}</a:tableStyleId>
              </a:tblPr>
              <a:tblGrid>
                <a:gridCol w="1432879">
                  <a:extLst>
                    <a:ext uri="{9D8B030D-6E8A-4147-A177-3AD203B41FA5}">
                      <a16:colId xmlns:a16="http://schemas.microsoft.com/office/drawing/2014/main" val="1770447451"/>
                    </a:ext>
                  </a:extLst>
                </a:gridCol>
                <a:gridCol w="1074659">
                  <a:extLst>
                    <a:ext uri="{9D8B030D-6E8A-4147-A177-3AD203B41FA5}">
                      <a16:colId xmlns:a16="http://schemas.microsoft.com/office/drawing/2014/main" val="1596364087"/>
                    </a:ext>
                  </a:extLst>
                </a:gridCol>
                <a:gridCol w="1074659">
                  <a:extLst>
                    <a:ext uri="{9D8B030D-6E8A-4147-A177-3AD203B41FA5}">
                      <a16:colId xmlns:a16="http://schemas.microsoft.com/office/drawing/2014/main" val="2412127341"/>
                    </a:ext>
                  </a:extLst>
                </a:gridCol>
                <a:gridCol w="1074659">
                  <a:extLst>
                    <a:ext uri="{9D8B030D-6E8A-4147-A177-3AD203B41FA5}">
                      <a16:colId xmlns:a16="http://schemas.microsoft.com/office/drawing/2014/main" val="2950877796"/>
                    </a:ext>
                  </a:extLst>
                </a:gridCol>
                <a:gridCol w="1074659">
                  <a:extLst>
                    <a:ext uri="{9D8B030D-6E8A-4147-A177-3AD203B41FA5}">
                      <a16:colId xmlns:a16="http://schemas.microsoft.com/office/drawing/2014/main" val="3070982627"/>
                    </a:ext>
                  </a:extLst>
                </a:gridCol>
                <a:gridCol w="1074659">
                  <a:extLst>
                    <a:ext uri="{9D8B030D-6E8A-4147-A177-3AD203B41FA5}">
                      <a16:colId xmlns:a16="http://schemas.microsoft.com/office/drawing/2014/main" val="1145876017"/>
                    </a:ext>
                  </a:extLst>
                </a:gridCol>
                <a:gridCol w="1074659">
                  <a:extLst>
                    <a:ext uri="{9D8B030D-6E8A-4147-A177-3AD203B41FA5}">
                      <a16:colId xmlns:a16="http://schemas.microsoft.com/office/drawing/2014/main" val="367925124"/>
                    </a:ext>
                  </a:extLst>
                </a:gridCol>
              </a:tblGrid>
              <a:tr h="187590">
                <a:tc>
                  <a:txBody>
                    <a:bodyPr/>
                    <a:lstStyle/>
                    <a:p>
                      <a:pPr algn="l"/>
                      <a:endParaRPr lang="zh-CN" altLang="en-US" b="1" dirty="0"/>
                    </a:p>
                  </a:txBody>
                  <a:tcPr anchor="ctr">
                    <a:lnL w="6350">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walking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standing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sitting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bending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biking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Overall</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0700521"/>
                  </a:ext>
                </a:extLst>
              </a:tr>
              <a:tr h="209572">
                <a:tc>
                  <a:txBody>
                    <a:bodyPr/>
                    <a:lstStyle/>
                    <a:p>
                      <a:pPr algn="l"/>
                      <a:r>
                        <a:rPr lang="en-US" altLang="zh-CN" b="0"/>
                        <a:t># Instances</a:t>
                      </a:r>
                      <a:endParaRPr lang="zh-CN" altLang="en-US" b="0" dirty="0"/>
                    </a:p>
                  </a:txBody>
                  <a:tcPr anchor="ctr">
                    <a:lnL w="6350">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43590</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10311</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304</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1297</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2057</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57559</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3499621"/>
                  </a:ext>
                </a:extLst>
              </a:tr>
              <a:tr h="3484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a:t># Detections</a:t>
                      </a:r>
                      <a:endParaRPr lang="zh-CN" altLang="en-US" b="0"/>
                    </a:p>
                  </a:txBody>
                  <a:tcPr anchor="ctr">
                    <a:lnL w="6350">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32864</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6746</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189</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932</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1696</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42427</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2889587"/>
                  </a:ext>
                </a:extLst>
              </a:tr>
              <a:tr h="3484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a:t>Percentage</a:t>
                      </a:r>
                      <a:endParaRPr lang="zh-CN" altLang="en-US" b="0"/>
                    </a:p>
                  </a:txBody>
                  <a:tcPr anchor="ctr">
                    <a:lnL w="6350">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75.4%</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65.4%</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62.1%</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71.8%</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82.4%</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73.7%</a:t>
                      </a:r>
                      <a:endParaRPr lang="zh-CN" altLang="en-US" b="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8070728"/>
                  </a:ext>
                </a:extLst>
              </a:tr>
            </a:tbl>
          </a:graphicData>
        </a:graphic>
      </p:graphicFrame>
      <p:sp>
        <p:nvSpPr>
          <p:cNvPr id="23" name="TextBox 22">
            <a:extLst>
              <a:ext uri="{FF2B5EF4-FFF2-40B4-BE49-F238E27FC236}">
                <a16:creationId xmlns:a16="http://schemas.microsoft.com/office/drawing/2014/main" id="{45306F77-8082-4605-BD8B-1C2254BB7738}"/>
              </a:ext>
            </a:extLst>
          </p:cNvPr>
          <p:cNvSpPr txBox="1"/>
          <p:nvPr/>
        </p:nvSpPr>
        <p:spPr>
          <a:xfrm>
            <a:off x="177298" y="5677475"/>
            <a:ext cx="2210765" cy="369332"/>
          </a:xfrm>
          <a:prstGeom prst="rect">
            <a:avLst/>
          </a:prstGeom>
          <a:noFill/>
        </p:spPr>
        <p:txBody>
          <a:bodyPr wrap="square" rtlCol="0">
            <a:spAutoFit/>
          </a:bodyPr>
          <a:lstStyle/>
          <a:p>
            <a:r>
              <a:rPr lang="en-US" altLang="zh-CN">
                <a:solidFill>
                  <a:schemeClr val="accent1">
                    <a:lumMod val="50000"/>
                  </a:schemeClr>
                </a:solidFill>
              </a:rPr>
              <a:t>successful detection</a:t>
            </a:r>
            <a:endParaRPr lang="zh-CN" altLang="en-US">
              <a:solidFill>
                <a:schemeClr val="accent1">
                  <a:lumMod val="50000"/>
                </a:schemeClr>
              </a:solidFill>
            </a:endParaRPr>
          </a:p>
        </p:txBody>
      </p:sp>
      <p:sp>
        <p:nvSpPr>
          <p:cNvPr id="26" name="TextBox 25">
            <a:extLst>
              <a:ext uri="{FF2B5EF4-FFF2-40B4-BE49-F238E27FC236}">
                <a16:creationId xmlns:a16="http://schemas.microsoft.com/office/drawing/2014/main" id="{17AA9C20-122B-4374-A4C5-38603386BCC2}"/>
              </a:ext>
            </a:extLst>
          </p:cNvPr>
          <p:cNvSpPr txBox="1"/>
          <p:nvPr/>
        </p:nvSpPr>
        <p:spPr>
          <a:xfrm>
            <a:off x="177298" y="5316903"/>
            <a:ext cx="2210765" cy="369332"/>
          </a:xfrm>
          <a:prstGeom prst="rect">
            <a:avLst/>
          </a:prstGeom>
          <a:noFill/>
        </p:spPr>
        <p:txBody>
          <a:bodyPr wrap="square" rtlCol="0">
            <a:spAutoFit/>
          </a:bodyPr>
          <a:lstStyle/>
          <a:p>
            <a:r>
              <a:rPr lang="en-US" altLang="zh-CN">
                <a:solidFill>
                  <a:schemeClr val="accent1">
                    <a:lumMod val="50000"/>
                  </a:schemeClr>
                </a:solidFill>
              </a:rPr>
              <a:t>original annotation </a:t>
            </a:r>
            <a:endParaRPr lang="zh-CN" altLang="en-US">
              <a:solidFill>
                <a:schemeClr val="accent1">
                  <a:lumMod val="50000"/>
                </a:schemeClr>
              </a:solidFill>
            </a:endParaRPr>
          </a:p>
        </p:txBody>
      </p:sp>
    </p:spTree>
    <p:extLst>
      <p:ext uri="{BB962C8B-B14F-4D97-AF65-F5344CB8AC3E}">
        <p14:creationId xmlns:p14="http://schemas.microsoft.com/office/powerpoint/2010/main" val="352620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animBg="1"/>
      <p:bldP spid="15" grpId="0" animBg="1"/>
      <p:bldP spid="3" grpId="0"/>
      <p:bldP spid="24" grpId="0"/>
      <p:bldP spid="19" grpId="0"/>
      <p:bldP spid="23"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312477" cy="504001"/>
          </a:xfrm>
        </p:spPr>
        <p:txBody>
          <a:bodyPr>
            <a:normAutofit/>
          </a:bodyPr>
          <a:lstStyle/>
          <a:p>
            <a:r>
              <a:rPr lang="en-US" altLang="zh-CN" dirty="0"/>
              <a:t>Experiments on Selected Actions</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12,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10</a:t>
            </a:fld>
            <a:endParaRPr lang="zh-CN" altLang="en-US"/>
          </a:p>
        </p:txBody>
      </p:sp>
      <p:sp>
        <p:nvSpPr>
          <p:cNvPr id="18" name="矩形 5">
            <a:extLst>
              <a:ext uri="{FF2B5EF4-FFF2-40B4-BE49-F238E27FC236}">
                <a16:creationId xmlns:a16="http://schemas.microsoft.com/office/drawing/2014/main" id="{EA8162DA-4354-4516-81AF-D23B1A780D34}"/>
              </a:ext>
            </a:extLst>
          </p:cNvPr>
          <p:cNvSpPr/>
          <p:nvPr/>
        </p:nvSpPr>
        <p:spPr>
          <a:xfrm>
            <a:off x="336000" y="730533"/>
            <a:ext cx="9537205"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F1 score on </a:t>
            </a:r>
            <a:r>
              <a:rPr lang="en-US" altLang="zh-CN" sz="2400" dirty="0">
                <a:ea typeface="黑体" panose="02010609060101010101" pitchFamily="49" charset="-122"/>
                <a:cs typeface="Times New Roman" panose="02020603050405020304" pitchFamily="18" charset="0"/>
              </a:rPr>
              <a:t>the selected actions</a:t>
            </a:r>
          </a:p>
        </p:txBody>
      </p:sp>
      <p:pic>
        <p:nvPicPr>
          <p:cNvPr id="6" name="Picture 5">
            <a:extLst>
              <a:ext uri="{FF2B5EF4-FFF2-40B4-BE49-F238E27FC236}">
                <a16:creationId xmlns:a16="http://schemas.microsoft.com/office/drawing/2014/main" id="{44929C6C-5118-42B8-B53A-B3A4A01FADC0}"/>
              </a:ext>
            </a:extLst>
          </p:cNvPr>
          <p:cNvPicPr>
            <a:picLocks noChangeAspect="1"/>
          </p:cNvPicPr>
          <p:nvPr/>
        </p:nvPicPr>
        <p:blipFill rotWithShape="1">
          <a:blip r:embed="rId3"/>
          <a:srcRect t="21043" b="9114"/>
          <a:stretch/>
        </p:blipFill>
        <p:spPr>
          <a:xfrm>
            <a:off x="4447274" y="3972305"/>
            <a:ext cx="3294644" cy="2088000"/>
          </a:xfrm>
          <a:prstGeom prst="rect">
            <a:avLst/>
          </a:prstGeom>
          <a:ln w="12700">
            <a:solidFill>
              <a:schemeClr val="tx1"/>
            </a:solidFill>
          </a:ln>
        </p:spPr>
      </p:pic>
      <p:pic>
        <p:nvPicPr>
          <p:cNvPr id="22" name="Picture 21">
            <a:extLst>
              <a:ext uri="{FF2B5EF4-FFF2-40B4-BE49-F238E27FC236}">
                <a16:creationId xmlns:a16="http://schemas.microsoft.com/office/drawing/2014/main" id="{D397591B-27BE-4B7E-B718-854A7232F0CD}"/>
              </a:ext>
            </a:extLst>
          </p:cNvPr>
          <p:cNvPicPr>
            <a:picLocks noChangeAspect="1"/>
          </p:cNvPicPr>
          <p:nvPr/>
        </p:nvPicPr>
        <p:blipFill rotWithShape="1">
          <a:blip r:embed="rId4"/>
          <a:srcRect t="16626" b="11269"/>
          <a:stretch/>
        </p:blipFill>
        <p:spPr>
          <a:xfrm>
            <a:off x="858239" y="3972305"/>
            <a:ext cx="3501251" cy="2088000"/>
          </a:xfrm>
          <a:prstGeom prst="rect">
            <a:avLst/>
          </a:prstGeom>
          <a:ln w="12700">
            <a:solidFill>
              <a:schemeClr val="tx1"/>
            </a:solidFill>
          </a:ln>
        </p:spPr>
      </p:pic>
      <p:pic>
        <p:nvPicPr>
          <p:cNvPr id="26" name="Picture 25">
            <a:extLst>
              <a:ext uri="{FF2B5EF4-FFF2-40B4-BE49-F238E27FC236}">
                <a16:creationId xmlns:a16="http://schemas.microsoft.com/office/drawing/2014/main" id="{DA448048-BD0C-4FF1-A2A9-A33CAEA0D893}"/>
              </a:ext>
            </a:extLst>
          </p:cNvPr>
          <p:cNvPicPr>
            <a:picLocks noChangeAspect="1"/>
          </p:cNvPicPr>
          <p:nvPr/>
        </p:nvPicPr>
        <p:blipFill>
          <a:blip r:embed="rId5"/>
          <a:stretch>
            <a:fillRect/>
          </a:stretch>
        </p:blipFill>
        <p:spPr>
          <a:xfrm>
            <a:off x="7829624" y="3972305"/>
            <a:ext cx="3603484" cy="2088000"/>
          </a:xfrm>
          <a:prstGeom prst="rect">
            <a:avLst/>
          </a:prstGeom>
          <a:ln w="12700">
            <a:solidFill>
              <a:schemeClr val="tx1"/>
            </a:solidFill>
          </a:ln>
        </p:spPr>
      </p:pic>
      <p:sp>
        <p:nvSpPr>
          <p:cNvPr id="27" name="矩形 5">
            <a:extLst>
              <a:ext uri="{FF2B5EF4-FFF2-40B4-BE49-F238E27FC236}">
                <a16:creationId xmlns:a16="http://schemas.microsoft.com/office/drawing/2014/main" id="{40676615-ABA6-4625-ADC9-FF8992365E3C}"/>
              </a:ext>
            </a:extLst>
          </p:cNvPr>
          <p:cNvSpPr/>
          <p:nvPr/>
        </p:nvSpPr>
        <p:spPr>
          <a:xfrm>
            <a:off x="336000" y="3413614"/>
            <a:ext cx="7817400"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Recognition examples </a:t>
            </a:r>
            <a:r>
              <a:rPr lang="en-US" altLang="zh-CN" sz="2400">
                <a:ea typeface="黑体" panose="02010609060101010101" pitchFamily="49" charset="-122"/>
                <a:cs typeface="Times New Roman" panose="02020603050405020304" pitchFamily="18" charset="0"/>
              </a:rPr>
              <a:t>from </a:t>
            </a:r>
            <a:r>
              <a:rPr lang="en-US" altLang="zh-CN" sz="2400"/>
              <a:t>Poseact</a:t>
            </a:r>
            <a:endParaRPr lang="en-US" altLang="zh-CN" sz="2400" dirty="0">
              <a:ea typeface="黑体" panose="02010609060101010101" pitchFamily="49" charset="-122"/>
              <a:cs typeface="Times New Roman" panose="02020603050405020304" pitchFamily="18" charset="0"/>
            </a:endParaRPr>
          </a:p>
        </p:txBody>
      </p:sp>
      <p:graphicFrame>
        <p:nvGraphicFramePr>
          <p:cNvPr id="11" name="Table 9">
            <a:extLst>
              <a:ext uri="{FF2B5EF4-FFF2-40B4-BE49-F238E27FC236}">
                <a16:creationId xmlns:a16="http://schemas.microsoft.com/office/drawing/2014/main" id="{0F6A9AC2-E653-4AFC-833B-E00775F11025}"/>
              </a:ext>
            </a:extLst>
          </p:cNvPr>
          <p:cNvGraphicFramePr>
            <a:graphicFrameLocks noGrp="1"/>
          </p:cNvGraphicFramePr>
          <p:nvPr>
            <p:extLst>
              <p:ext uri="{D42A27DB-BD31-4B8C-83A1-F6EECF244321}">
                <p14:modId xmlns:p14="http://schemas.microsoft.com/office/powerpoint/2010/main" val="2715959423"/>
              </p:ext>
            </p:extLst>
          </p:nvPr>
        </p:nvGraphicFramePr>
        <p:xfrm>
          <a:off x="625752" y="1405458"/>
          <a:ext cx="8487044" cy="1849120"/>
        </p:xfrm>
        <a:graphic>
          <a:graphicData uri="http://schemas.openxmlformats.org/drawingml/2006/table">
            <a:tbl>
              <a:tblPr firstRow="1" bandRow="1">
                <a:tableStyleId>{5940675A-B579-460E-94D1-54222C63F5DA}</a:tableStyleId>
              </a:tblPr>
              <a:tblGrid>
                <a:gridCol w="2334410">
                  <a:extLst>
                    <a:ext uri="{9D8B030D-6E8A-4147-A177-3AD203B41FA5}">
                      <a16:colId xmlns:a16="http://schemas.microsoft.com/office/drawing/2014/main" val="75536709"/>
                    </a:ext>
                  </a:extLst>
                </a:gridCol>
                <a:gridCol w="1025439">
                  <a:extLst>
                    <a:ext uri="{9D8B030D-6E8A-4147-A177-3AD203B41FA5}">
                      <a16:colId xmlns:a16="http://schemas.microsoft.com/office/drawing/2014/main" val="1303074700"/>
                    </a:ext>
                  </a:extLst>
                </a:gridCol>
                <a:gridCol w="1025439">
                  <a:extLst>
                    <a:ext uri="{9D8B030D-6E8A-4147-A177-3AD203B41FA5}">
                      <a16:colId xmlns:a16="http://schemas.microsoft.com/office/drawing/2014/main" val="1787687207"/>
                    </a:ext>
                  </a:extLst>
                </a:gridCol>
                <a:gridCol w="1025439">
                  <a:extLst>
                    <a:ext uri="{9D8B030D-6E8A-4147-A177-3AD203B41FA5}">
                      <a16:colId xmlns:a16="http://schemas.microsoft.com/office/drawing/2014/main" val="2124695255"/>
                    </a:ext>
                  </a:extLst>
                </a:gridCol>
                <a:gridCol w="1025439">
                  <a:extLst>
                    <a:ext uri="{9D8B030D-6E8A-4147-A177-3AD203B41FA5}">
                      <a16:colId xmlns:a16="http://schemas.microsoft.com/office/drawing/2014/main" val="4059273065"/>
                    </a:ext>
                  </a:extLst>
                </a:gridCol>
                <a:gridCol w="1025439">
                  <a:extLst>
                    <a:ext uri="{9D8B030D-6E8A-4147-A177-3AD203B41FA5}">
                      <a16:colId xmlns:a16="http://schemas.microsoft.com/office/drawing/2014/main" val="1640886016"/>
                    </a:ext>
                  </a:extLst>
                </a:gridCol>
                <a:gridCol w="1025439">
                  <a:extLst>
                    <a:ext uri="{9D8B030D-6E8A-4147-A177-3AD203B41FA5}">
                      <a16:colId xmlns:a16="http://schemas.microsoft.com/office/drawing/2014/main" val="3163361678"/>
                    </a:ext>
                  </a:extLst>
                </a:gridCol>
              </a:tblGrid>
              <a:tr h="187590">
                <a:tc>
                  <a:txBody>
                    <a:bodyPr/>
                    <a:lstStyle/>
                    <a:p>
                      <a:pPr algn="l"/>
                      <a:r>
                        <a:rPr lang="en-US" altLang="zh-CN" b="1"/>
                        <a:t>Method</a:t>
                      </a:r>
                      <a:endParaRPr lang="zh-CN" altLang="en-US" b="1" dirty="0"/>
                    </a:p>
                  </a:txBody>
                  <a:tcPr anchor="ctr">
                    <a:lnL w="6350">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walking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standing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sitting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bending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biking</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Overall</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178579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Poseact </a:t>
                      </a:r>
                      <a:r>
                        <a:rPr lang="en-US" altLang="zh-CN" dirty="0"/>
                        <a:t>(Multitask)</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0.884</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0.214</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0.311</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0.457</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0.541</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0.481</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6307547"/>
                  </a:ext>
                </a:extLst>
              </a:tr>
              <a:tr h="370840">
                <a:tc>
                  <a:txBody>
                    <a:bodyPr/>
                    <a:lstStyle/>
                    <a:p>
                      <a:r>
                        <a:rPr lang="en-US" altLang="zh-CN"/>
                        <a:t>ResNet50 [8]</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0.885</a:t>
                      </a:r>
                      <a:endParaRPr lang="zh-CN" altLang="en-US"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0.225</a:t>
                      </a:r>
                      <a:endParaRPr lang="zh-CN" altLang="en-US"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0.01</a:t>
                      </a:r>
                      <a:endParaRPr lang="zh-CN" altLang="en-US"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0.063</a:t>
                      </a:r>
                      <a:endParaRPr lang="zh-CN" altLang="en-US"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a:t>0.536</a:t>
                      </a:r>
                      <a:endParaRPr lang="zh-CN" altLang="en-US"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0.344</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1507031"/>
                  </a:ext>
                </a:extLst>
              </a:tr>
              <a:tr h="370840">
                <a:tc>
                  <a:txBody>
                    <a:bodyPr/>
                    <a:lstStyle/>
                    <a:p>
                      <a:r>
                        <a:rPr lang="en-US" altLang="zh-CN"/>
                        <a:t>Poseact</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b="0">
                          <a:solidFill>
                            <a:schemeClr val="tx1"/>
                          </a:solidFill>
                        </a:rPr>
                        <a:t>0.919</a:t>
                      </a:r>
                      <a:endParaRPr lang="en-US" altLang="zh-CN"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b="0">
                          <a:solidFill>
                            <a:schemeClr val="tx1"/>
                          </a:solidFill>
                        </a:rPr>
                        <a:t>0.553</a:t>
                      </a:r>
                      <a:endParaRPr lang="zh-CN" altLang="en-US"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b="1">
                          <a:solidFill>
                            <a:schemeClr val="tx1"/>
                          </a:solidFill>
                        </a:rPr>
                        <a:t>0.771</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b="1">
                          <a:solidFill>
                            <a:schemeClr val="tx1"/>
                          </a:solidFill>
                        </a:rPr>
                        <a:t>0.621</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b="1">
                          <a:solidFill>
                            <a:schemeClr val="tx1"/>
                          </a:solidFill>
                        </a:rPr>
                        <a:t>0.839</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b="1">
                          <a:solidFill>
                            <a:schemeClr val="tx1"/>
                          </a:solidFill>
                        </a:rPr>
                        <a:t>0.741</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700503"/>
                  </a:ext>
                </a:extLst>
              </a:tr>
              <a:tr h="370840">
                <a:tc>
                  <a:txBody>
                    <a:bodyPr/>
                    <a:lstStyle/>
                    <a:p>
                      <a:r>
                        <a:rPr lang="en-US" altLang="zh-CN"/>
                        <a:t>TempPoseact</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0.927</a:t>
                      </a:r>
                      <a:endParaRPr lang="zh-CN" altLang="en-US" b="1"/>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0.672</a:t>
                      </a:r>
                      <a:endParaRPr lang="zh-CN" altLang="en-US" b="1"/>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0.710</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0.482</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0.771</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t>0.712</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0861372"/>
                  </a:ext>
                </a:extLst>
              </a:tr>
            </a:tbl>
          </a:graphicData>
        </a:graphic>
      </p:graphicFrame>
      <p:sp>
        <p:nvSpPr>
          <p:cNvPr id="12" name="TextBox 11">
            <a:extLst>
              <a:ext uri="{FF2B5EF4-FFF2-40B4-BE49-F238E27FC236}">
                <a16:creationId xmlns:a16="http://schemas.microsoft.com/office/drawing/2014/main" id="{3A2C4FAE-7E11-4B41-A8A3-AACAB4C59C5F}"/>
              </a:ext>
            </a:extLst>
          </p:cNvPr>
          <p:cNvSpPr txBox="1"/>
          <p:nvPr/>
        </p:nvSpPr>
        <p:spPr>
          <a:xfrm>
            <a:off x="327333" y="6197403"/>
            <a:ext cx="11165120" cy="261610"/>
          </a:xfrm>
          <a:prstGeom prst="rect">
            <a:avLst/>
          </a:prstGeom>
          <a:noFill/>
        </p:spPr>
        <p:txBody>
          <a:bodyPr wrap="square" rtlCol="0">
            <a:spAutoFit/>
          </a:bodyPr>
          <a:lstStyle/>
          <a:p>
            <a:r>
              <a:rPr lang="en-US" altLang="zh-CN" sz="1100"/>
              <a:t>[8] </a:t>
            </a:r>
            <a:r>
              <a:rPr lang="en-US" altLang="zh-CN" sz="1100" dirty="0"/>
              <a:t>He et </a:t>
            </a:r>
            <a:r>
              <a:rPr lang="en-US" altLang="zh-CN" sz="1100"/>
              <a:t>al., </a:t>
            </a:r>
            <a:r>
              <a:rPr lang="en-US" altLang="zh-CN" sz="1100" dirty="0"/>
              <a:t>Deep Residual Learning for Image Recognition. CVPR 2016</a:t>
            </a:r>
            <a:endParaRPr lang="zh-CN" altLang="en-US" sz="1100"/>
          </a:p>
        </p:txBody>
      </p:sp>
      <p:sp>
        <p:nvSpPr>
          <p:cNvPr id="15" name="TextBox 14">
            <a:extLst>
              <a:ext uri="{FF2B5EF4-FFF2-40B4-BE49-F238E27FC236}">
                <a16:creationId xmlns:a16="http://schemas.microsoft.com/office/drawing/2014/main" id="{5E125C1B-0940-4738-9A8F-26BBB7D1372C}"/>
              </a:ext>
            </a:extLst>
          </p:cNvPr>
          <p:cNvSpPr txBox="1"/>
          <p:nvPr/>
        </p:nvSpPr>
        <p:spPr>
          <a:xfrm>
            <a:off x="9264365" y="2367732"/>
            <a:ext cx="2925584" cy="646331"/>
          </a:xfrm>
          <a:prstGeom prst="rect">
            <a:avLst/>
          </a:prstGeom>
          <a:noFill/>
        </p:spPr>
        <p:txBody>
          <a:bodyPr wrap="square" rtlCol="0">
            <a:spAutoFit/>
          </a:bodyPr>
          <a:lstStyle/>
          <a:p>
            <a:r>
              <a:rPr lang="en-US" altLang="zh-CN">
                <a:solidFill>
                  <a:schemeClr val="accent1">
                    <a:lumMod val="50000"/>
                  </a:schemeClr>
                </a:solidFill>
              </a:rPr>
              <a:t>trained on selected actions,</a:t>
            </a:r>
          </a:p>
          <a:p>
            <a:r>
              <a:rPr lang="en-US" altLang="zh-CN">
                <a:solidFill>
                  <a:schemeClr val="accent1">
                    <a:lumMod val="50000"/>
                  </a:schemeClr>
                </a:solidFill>
              </a:rPr>
              <a:t>not multitask</a:t>
            </a:r>
          </a:p>
        </p:txBody>
      </p:sp>
      <p:grpSp>
        <p:nvGrpSpPr>
          <p:cNvPr id="3" name="Group 2">
            <a:extLst>
              <a:ext uri="{FF2B5EF4-FFF2-40B4-BE49-F238E27FC236}">
                <a16:creationId xmlns:a16="http://schemas.microsoft.com/office/drawing/2014/main" id="{7EB36BB9-3E40-4C60-844A-12ABCED483A0}"/>
              </a:ext>
            </a:extLst>
          </p:cNvPr>
          <p:cNvGrpSpPr/>
          <p:nvPr/>
        </p:nvGrpSpPr>
        <p:grpSpPr>
          <a:xfrm>
            <a:off x="9051721" y="1481169"/>
            <a:ext cx="3140279" cy="646331"/>
            <a:chOff x="9051721" y="1481169"/>
            <a:chExt cx="3140279" cy="646331"/>
          </a:xfrm>
        </p:grpSpPr>
        <p:sp>
          <p:nvSpPr>
            <p:cNvPr id="13" name="TextBox 12">
              <a:extLst>
                <a:ext uri="{FF2B5EF4-FFF2-40B4-BE49-F238E27FC236}">
                  <a16:creationId xmlns:a16="http://schemas.microsoft.com/office/drawing/2014/main" id="{EFEAD19F-9BAC-4857-8249-EF0EBCFF7638}"/>
                </a:ext>
              </a:extLst>
            </p:cNvPr>
            <p:cNvSpPr txBox="1"/>
            <p:nvPr/>
          </p:nvSpPr>
          <p:spPr>
            <a:xfrm>
              <a:off x="9266416" y="1481169"/>
              <a:ext cx="2925584" cy="646331"/>
            </a:xfrm>
            <a:prstGeom prst="rect">
              <a:avLst/>
            </a:prstGeom>
            <a:noFill/>
          </p:spPr>
          <p:txBody>
            <a:bodyPr wrap="square" rtlCol="0">
              <a:spAutoFit/>
            </a:bodyPr>
            <a:lstStyle/>
            <a:p>
              <a:r>
                <a:rPr lang="en-US" altLang="zh-CN">
                  <a:solidFill>
                    <a:schemeClr val="accent1">
                      <a:lumMod val="50000"/>
                    </a:schemeClr>
                  </a:solidFill>
                </a:rPr>
                <a:t>trained on all 5 action groups</a:t>
              </a:r>
            </a:p>
            <a:p>
              <a:r>
                <a:rPr lang="en-US" altLang="zh-CN">
                  <a:solidFill>
                    <a:schemeClr val="accent1">
                      <a:lumMod val="50000"/>
                    </a:schemeClr>
                  </a:solidFill>
                </a:rPr>
                <a:t>tested on selected actions</a:t>
              </a:r>
              <a:endParaRPr lang="zh-CN" altLang="en-US">
                <a:solidFill>
                  <a:schemeClr val="accent1">
                    <a:lumMod val="50000"/>
                  </a:schemeClr>
                </a:solidFill>
              </a:endParaRPr>
            </a:p>
          </p:txBody>
        </p:sp>
        <p:cxnSp>
          <p:nvCxnSpPr>
            <p:cNvPr id="16" name="Straight Arrow Connector 15">
              <a:extLst>
                <a:ext uri="{FF2B5EF4-FFF2-40B4-BE49-F238E27FC236}">
                  <a16:creationId xmlns:a16="http://schemas.microsoft.com/office/drawing/2014/main" id="{BF105F20-9E1F-4CA3-9C6A-1ABD1E9BF2D5}"/>
                </a:ext>
              </a:extLst>
            </p:cNvPr>
            <p:cNvCxnSpPr>
              <a:cxnSpLocks/>
            </p:cNvCxnSpPr>
            <p:nvPr/>
          </p:nvCxnSpPr>
          <p:spPr>
            <a:xfrm flipV="1">
              <a:off x="9051721" y="1786855"/>
              <a:ext cx="397079" cy="142613"/>
            </a:xfrm>
            <a:prstGeom prst="straightConnector1">
              <a:avLst/>
            </a:prstGeom>
            <a:ln w="2540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7" name="Left Brace 16">
            <a:extLst>
              <a:ext uri="{FF2B5EF4-FFF2-40B4-BE49-F238E27FC236}">
                <a16:creationId xmlns:a16="http://schemas.microsoft.com/office/drawing/2014/main" id="{8594A77C-5377-49ED-A36B-CC5AFECEEBA7}"/>
              </a:ext>
            </a:extLst>
          </p:cNvPr>
          <p:cNvSpPr/>
          <p:nvPr/>
        </p:nvSpPr>
        <p:spPr>
          <a:xfrm rot="10800000">
            <a:off x="9062002" y="2152389"/>
            <a:ext cx="189575" cy="1102187"/>
          </a:xfrm>
          <a:prstGeom prst="leftBrace">
            <a:avLst>
              <a:gd name="adj1" fmla="val 99184"/>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schemeClr val="accent1">
                  <a:lumMod val="50000"/>
                </a:schemeClr>
              </a:solidFill>
            </a:endParaRPr>
          </a:p>
        </p:txBody>
      </p:sp>
      <p:sp>
        <p:nvSpPr>
          <p:cNvPr id="25" name="Rectangle: Rounded Corners 24">
            <a:extLst>
              <a:ext uri="{FF2B5EF4-FFF2-40B4-BE49-F238E27FC236}">
                <a16:creationId xmlns:a16="http://schemas.microsoft.com/office/drawing/2014/main" id="{BC4C42D4-1F9A-4ECC-AF67-7D455B701DFA}"/>
              </a:ext>
            </a:extLst>
          </p:cNvPr>
          <p:cNvSpPr/>
          <p:nvPr/>
        </p:nvSpPr>
        <p:spPr>
          <a:xfrm flipV="1">
            <a:off x="2975483" y="2902428"/>
            <a:ext cx="2033117" cy="319710"/>
          </a:xfrm>
          <a:prstGeom prst="roundRect">
            <a:avLst/>
          </a:prstGeom>
          <a:solidFill>
            <a:srgbClr val="C00000">
              <a:alpha val="10000"/>
            </a:srgbClr>
          </a:solid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8" name="Rectangle: Rounded Corners 27">
            <a:extLst>
              <a:ext uri="{FF2B5EF4-FFF2-40B4-BE49-F238E27FC236}">
                <a16:creationId xmlns:a16="http://schemas.microsoft.com/office/drawing/2014/main" id="{0073DE0A-CFAA-4A65-B9FD-08BF6904FF97}"/>
              </a:ext>
            </a:extLst>
          </p:cNvPr>
          <p:cNvSpPr/>
          <p:nvPr/>
        </p:nvSpPr>
        <p:spPr>
          <a:xfrm flipV="1">
            <a:off x="5148093" y="2514823"/>
            <a:ext cx="2889664" cy="346672"/>
          </a:xfrm>
          <a:prstGeom prst="roundRect">
            <a:avLst/>
          </a:prstGeom>
          <a:solidFill>
            <a:srgbClr val="C00000">
              <a:alpha val="10000"/>
            </a:srgbClr>
          </a:solid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85684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17" grpId="0" animBg="1"/>
      <p:bldP spid="25"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312477" cy="504001"/>
          </a:xfrm>
        </p:spPr>
        <p:txBody>
          <a:bodyPr>
            <a:normAutofit/>
          </a:bodyPr>
          <a:lstStyle/>
          <a:p>
            <a:r>
              <a:rPr lang="en-US" altLang="zh-CN"/>
              <a:t>Effect of Preprocessing and Temporal Module</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12,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11</a:t>
            </a:fld>
            <a:endParaRPr lang="zh-CN" altLang="en-US"/>
          </a:p>
        </p:txBody>
      </p:sp>
      <p:sp>
        <p:nvSpPr>
          <p:cNvPr id="6" name="矩形 5">
            <a:extLst>
              <a:ext uri="{FF2B5EF4-FFF2-40B4-BE49-F238E27FC236}">
                <a16:creationId xmlns:a16="http://schemas.microsoft.com/office/drawing/2014/main" id="{66DBFB27-A838-4406-91B8-57751134DD00}"/>
              </a:ext>
            </a:extLst>
          </p:cNvPr>
          <p:cNvSpPr/>
          <p:nvPr/>
        </p:nvSpPr>
        <p:spPr>
          <a:xfrm>
            <a:off x="336000" y="749008"/>
            <a:ext cx="7817400"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Using </a:t>
            </a:r>
            <a:r>
              <a:rPr lang="en-US" altLang="zh-CN" sz="2400">
                <a:ea typeface="黑体" panose="02010609060101010101" pitchFamily="49" charset="-122"/>
                <a:cs typeface="Times New Roman" panose="02020603050405020304" pitchFamily="18" charset="0"/>
              </a:rPr>
              <a:t>Relative Keypoint Coordinates</a:t>
            </a:r>
            <a:endParaRPr lang="en-US" altLang="zh-CN" sz="2400" dirty="0">
              <a:ea typeface="黑体" panose="02010609060101010101" pitchFamily="49" charset="-122"/>
              <a:cs typeface="Times New Roman" panose="02020603050405020304" pitchFamily="18" charset="0"/>
            </a:endParaRPr>
          </a:p>
        </p:txBody>
      </p:sp>
      <p:sp>
        <p:nvSpPr>
          <p:cNvPr id="9" name="矩形 5">
            <a:extLst>
              <a:ext uri="{FF2B5EF4-FFF2-40B4-BE49-F238E27FC236}">
                <a16:creationId xmlns:a16="http://schemas.microsoft.com/office/drawing/2014/main" id="{6DD7EBAD-81A3-49A2-91D0-7D8F894235C0}"/>
              </a:ext>
            </a:extLst>
          </p:cNvPr>
          <p:cNvSpPr/>
          <p:nvPr/>
        </p:nvSpPr>
        <p:spPr>
          <a:xfrm>
            <a:off x="336000" y="2498350"/>
            <a:ext cx="5518148"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F1 score for </a:t>
            </a:r>
            <a:r>
              <a:rPr lang="en-US" altLang="zh-CN" sz="2400" dirty="0">
                <a:ea typeface="黑体" panose="02010609060101010101" pitchFamily="49" charset="-122"/>
                <a:cs typeface="Times New Roman" panose="02020603050405020304" pitchFamily="18" charset="0"/>
              </a:rPr>
              <a:t>each class</a:t>
            </a:r>
          </a:p>
        </p:txBody>
      </p:sp>
      <p:grpSp>
        <p:nvGrpSpPr>
          <p:cNvPr id="21" name="Group 20">
            <a:extLst>
              <a:ext uri="{FF2B5EF4-FFF2-40B4-BE49-F238E27FC236}">
                <a16:creationId xmlns:a16="http://schemas.microsoft.com/office/drawing/2014/main" id="{6396578B-5518-40AF-85B5-B1DE8DB93D24}"/>
              </a:ext>
            </a:extLst>
          </p:cNvPr>
          <p:cNvGrpSpPr/>
          <p:nvPr/>
        </p:nvGrpSpPr>
        <p:grpSpPr>
          <a:xfrm>
            <a:off x="9564838" y="938064"/>
            <a:ext cx="2094127" cy="2268665"/>
            <a:chOff x="9564838" y="938064"/>
            <a:chExt cx="2094127" cy="2268665"/>
          </a:xfrm>
        </p:grpSpPr>
        <p:grpSp>
          <p:nvGrpSpPr>
            <p:cNvPr id="11" name="Group 10">
              <a:extLst>
                <a:ext uri="{FF2B5EF4-FFF2-40B4-BE49-F238E27FC236}">
                  <a16:creationId xmlns:a16="http://schemas.microsoft.com/office/drawing/2014/main" id="{AF105947-F380-4977-9D6D-7CDE10A64321}"/>
                </a:ext>
              </a:extLst>
            </p:cNvPr>
            <p:cNvGrpSpPr/>
            <p:nvPr/>
          </p:nvGrpSpPr>
          <p:grpSpPr>
            <a:xfrm>
              <a:off x="10568714" y="938064"/>
              <a:ext cx="1090251" cy="2268665"/>
              <a:chOff x="9194080" y="1070881"/>
              <a:chExt cx="2073360" cy="4957293"/>
            </a:xfrm>
          </p:grpSpPr>
          <p:grpSp>
            <p:nvGrpSpPr>
              <p:cNvPr id="5" name="Group 4">
                <a:extLst>
                  <a:ext uri="{FF2B5EF4-FFF2-40B4-BE49-F238E27FC236}">
                    <a16:creationId xmlns:a16="http://schemas.microsoft.com/office/drawing/2014/main" id="{66F3E362-D262-47F8-99B0-EFD3B702B150}"/>
                  </a:ext>
                </a:extLst>
              </p:cNvPr>
              <p:cNvGrpSpPr/>
              <p:nvPr/>
            </p:nvGrpSpPr>
            <p:grpSpPr>
              <a:xfrm>
                <a:off x="9194080" y="1070881"/>
                <a:ext cx="2073360" cy="4957293"/>
                <a:chOff x="9194080" y="1070881"/>
                <a:chExt cx="2073360" cy="4957293"/>
              </a:xfrm>
            </p:grpSpPr>
            <p:pic>
              <p:nvPicPr>
                <p:cNvPr id="10" name="Picture 2">
                  <a:extLst>
                    <a:ext uri="{FF2B5EF4-FFF2-40B4-BE49-F238E27FC236}">
                      <a16:creationId xmlns:a16="http://schemas.microsoft.com/office/drawing/2014/main" id="{5D0A7A75-690B-417D-BDB7-B267CDB3C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4080" y="1070881"/>
                  <a:ext cx="2073360" cy="4957293"/>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A0EDC9AC-F049-4F10-A625-B2122427A16E}"/>
                    </a:ext>
                  </a:extLst>
                </p:cNvPr>
                <p:cNvSpPr/>
                <p:nvPr/>
              </p:nvSpPr>
              <p:spPr>
                <a:xfrm>
                  <a:off x="10159640" y="2032000"/>
                  <a:ext cx="142240" cy="14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11">
                  <a:extLst>
                    <a:ext uri="{FF2B5EF4-FFF2-40B4-BE49-F238E27FC236}">
                      <a16:creationId xmlns:a16="http://schemas.microsoft.com/office/drawing/2014/main" id="{275354F5-A641-4064-83E8-47AC6A54A865}"/>
                    </a:ext>
                  </a:extLst>
                </p:cNvPr>
                <p:cNvSpPr/>
                <p:nvPr/>
              </p:nvSpPr>
              <p:spPr>
                <a:xfrm>
                  <a:off x="10159640" y="3876213"/>
                  <a:ext cx="142240" cy="14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Straight Connector 12">
                  <a:extLst>
                    <a:ext uri="{FF2B5EF4-FFF2-40B4-BE49-F238E27FC236}">
                      <a16:creationId xmlns:a16="http://schemas.microsoft.com/office/drawing/2014/main" id="{33E58477-CD22-460F-888A-5C1C857E827F}"/>
                    </a:ext>
                  </a:extLst>
                </p:cNvPr>
                <p:cNvCxnSpPr>
                  <a:stCxn id="3" idx="4"/>
                  <a:endCxn id="12" idx="0"/>
                </p:cNvCxnSpPr>
                <p:nvPr/>
              </p:nvCxnSpPr>
              <p:spPr>
                <a:xfrm>
                  <a:off x="10230760" y="2174240"/>
                  <a:ext cx="0" cy="1701973"/>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AB2FD5D6-A97D-43A2-807A-CB2C941CE92C}"/>
                  </a:ext>
                </a:extLst>
              </p:cNvPr>
              <p:cNvSpPr/>
              <p:nvPr/>
            </p:nvSpPr>
            <p:spPr>
              <a:xfrm>
                <a:off x="10159640" y="2954106"/>
                <a:ext cx="142240" cy="14224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TextBox 14">
              <a:extLst>
                <a:ext uri="{FF2B5EF4-FFF2-40B4-BE49-F238E27FC236}">
                  <a16:creationId xmlns:a16="http://schemas.microsoft.com/office/drawing/2014/main" id="{56F914B1-45D2-4C42-A2AA-844E1C6D867E}"/>
                </a:ext>
              </a:extLst>
            </p:cNvPr>
            <p:cNvSpPr txBox="1"/>
            <p:nvPr/>
          </p:nvSpPr>
          <p:spPr>
            <a:xfrm>
              <a:off x="9564838" y="1458146"/>
              <a:ext cx="1619854" cy="369332"/>
            </a:xfrm>
            <a:prstGeom prst="rect">
              <a:avLst/>
            </a:prstGeom>
            <a:noFill/>
          </p:spPr>
          <p:txBody>
            <a:bodyPr wrap="square" rtlCol="0">
              <a:spAutoFit/>
            </a:bodyPr>
            <a:lstStyle/>
            <a:p>
              <a:pPr algn="ctr"/>
              <a:r>
                <a:rPr lang="en-US" altLang="zh-CN" dirty="0">
                  <a:solidFill>
                    <a:srgbClr val="C00000"/>
                  </a:solidFill>
                </a:rPr>
                <a:t>Center Point</a:t>
              </a:r>
              <a:endParaRPr lang="zh-CN" altLang="en-US">
                <a:solidFill>
                  <a:srgbClr val="C00000"/>
                </a:solidFill>
              </a:endParaRPr>
            </a:p>
          </p:txBody>
        </p:sp>
      </p:grpSp>
      <p:sp>
        <p:nvSpPr>
          <p:cNvPr id="16" name="TextBox 15">
            <a:extLst>
              <a:ext uri="{FF2B5EF4-FFF2-40B4-BE49-F238E27FC236}">
                <a16:creationId xmlns:a16="http://schemas.microsoft.com/office/drawing/2014/main" id="{F74C5160-B14B-4E6D-B890-AE2D34995C7E}"/>
              </a:ext>
            </a:extLst>
          </p:cNvPr>
          <p:cNvSpPr txBox="1"/>
          <p:nvPr/>
        </p:nvSpPr>
        <p:spPr>
          <a:xfrm>
            <a:off x="527999" y="1282594"/>
            <a:ext cx="939185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17 Absolute coordinates =&gt; 1 center location + 17 relative coordinates </a:t>
            </a:r>
          </a:p>
        </p:txBody>
      </p:sp>
      <p:graphicFrame>
        <p:nvGraphicFramePr>
          <p:cNvPr id="17" name="Table 9">
            <a:extLst>
              <a:ext uri="{FF2B5EF4-FFF2-40B4-BE49-F238E27FC236}">
                <a16:creationId xmlns:a16="http://schemas.microsoft.com/office/drawing/2014/main" id="{C644A93F-E5C8-452D-A007-4895A1BF7469}"/>
              </a:ext>
            </a:extLst>
          </p:cNvPr>
          <p:cNvGraphicFramePr>
            <a:graphicFrameLocks noGrp="1"/>
          </p:cNvGraphicFramePr>
          <p:nvPr>
            <p:extLst>
              <p:ext uri="{D42A27DB-BD31-4B8C-83A1-F6EECF244321}">
                <p14:modId xmlns:p14="http://schemas.microsoft.com/office/powerpoint/2010/main" val="2696321718"/>
              </p:ext>
            </p:extLst>
          </p:nvPr>
        </p:nvGraphicFramePr>
        <p:xfrm>
          <a:off x="936660" y="4001345"/>
          <a:ext cx="8176140" cy="221996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75536709"/>
                    </a:ext>
                  </a:extLst>
                </a:gridCol>
                <a:gridCol w="1002690">
                  <a:extLst>
                    <a:ext uri="{9D8B030D-6E8A-4147-A177-3AD203B41FA5}">
                      <a16:colId xmlns:a16="http://schemas.microsoft.com/office/drawing/2014/main" val="1303074700"/>
                    </a:ext>
                  </a:extLst>
                </a:gridCol>
                <a:gridCol w="1002690">
                  <a:extLst>
                    <a:ext uri="{9D8B030D-6E8A-4147-A177-3AD203B41FA5}">
                      <a16:colId xmlns:a16="http://schemas.microsoft.com/office/drawing/2014/main" val="1787687207"/>
                    </a:ext>
                  </a:extLst>
                </a:gridCol>
                <a:gridCol w="1002690">
                  <a:extLst>
                    <a:ext uri="{9D8B030D-6E8A-4147-A177-3AD203B41FA5}">
                      <a16:colId xmlns:a16="http://schemas.microsoft.com/office/drawing/2014/main" val="1305378506"/>
                    </a:ext>
                  </a:extLst>
                </a:gridCol>
                <a:gridCol w="1002690">
                  <a:extLst>
                    <a:ext uri="{9D8B030D-6E8A-4147-A177-3AD203B41FA5}">
                      <a16:colId xmlns:a16="http://schemas.microsoft.com/office/drawing/2014/main" val="2389539741"/>
                    </a:ext>
                  </a:extLst>
                </a:gridCol>
                <a:gridCol w="1002690">
                  <a:extLst>
                    <a:ext uri="{9D8B030D-6E8A-4147-A177-3AD203B41FA5}">
                      <a16:colId xmlns:a16="http://schemas.microsoft.com/office/drawing/2014/main" val="2813713244"/>
                    </a:ext>
                  </a:extLst>
                </a:gridCol>
                <a:gridCol w="1002690">
                  <a:extLst>
                    <a:ext uri="{9D8B030D-6E8A-4147-A177-3AD203B41FA5}">
                      <a16:colId xmlns:a16="http://schemas.microsoft.com/office/drawing/2014/main" val="161003196"/>
                    </a:ext>
                  </a:extLst>
                </a:gridCol>
              </a:tblGrid>
              <a:tr h="348463">
                <a:tc>
                  <a:txBody>
                    <a:bodyPr/>
                    <a:lstStyle/>
                    <a:p>
                      <a:pPr algn="l"/>
                      <a:r>
                        <a:rPr lang="en-US" altLang="zh-CN" b="1"/>
                        <a:t>Method</a:t>
                      </a:r>
                      <a:endParaRPr lang="zh-CN" altLang="en-US" b="1" dirty="0"/>
                    </a:p>
                  </a:txBody>
                  <a:tcPr anchor="ctr">
                    <a:lnL w="6350">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dirty="0"/>
                        <a:t>Walking</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dirty="0"/>
                        <a:t>Standing</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dirty="0"/>
                        <a:t>Sitting</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dirty="0"/>
                        <a:t>Bending</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0" dirty="0"/>
                        <a:t>Biking</a:t>
                      </a:r>
                      <a:endParaRPr lang="zh-CN" altLang="en-US"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t>Average</a:t>
                      </a:r>
                      <a:endParaRPr lang="zh-CN" altLang="en-US" b="1"/>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7047215"/>
                  </a:ext>
                </a:extLst>
              </a:tr>
              <a:tr h="370840">
                <a:tc>
                  <a:txBody>
                    <a:bodyPr/>
                    <a:lstStyle/>
                    <a:p>
                      <a:r>
                        <a:rPr lang="en-US" altLang="zh-CN"/>
                        <a:t>Poseact</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0.919</a:t>
                      </a:r>
                      <a:endParaRPr lang="en-US" altLang="zh-C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0.553</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solidFill>
                            <a:schemeClr val="tx1"/>
                          </a:solidFill>
                        </a:rPr>
                        <a:t>0.771</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solidFill>
                            <a:schemeClr val="tx1"/>
                          </a:solidFill>
                        </a:rPr>
                        <a:t>0.621</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solidFill>
                            <a:schemeClr val="tx1"/>
                          </a:solidFill>
                        </a:rPr>
                        <a:t>0.839</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solidFill>
                            <a:schemeClr val="tx1"/>
                          </a:solidFill>
                        </a:rPr>
                        <a:t>0.741</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6307547"/>
                  </a:ext>
                </a:extLst>
              </a:tr>
              <a:tr h="370840">
                <a:tc>
                  <a:txBody>
                    <a:bodyPr/>
                    <a:lstStyle/>
                    <a:p>
                      <a:r>
                        <a:rPr lang="en-US" altLang="zh-CN" dirty="0">
                          <a:solidFill>
                            <a:schemeClr val="tx1"/>
                          </a:solidFill>
                        </a:rPr>
                        <a:t>Abs. Coord</a:t>
                      </a: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0.887</a:t>
                      </a:r>
                      <a:endParaRPr lang="en-US" altLang="zh-C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0.263</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0.685</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0.478</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0.582</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0.579</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1507031"/>
                  </a:ext>
                </a:extLst>
              </a:tr>
              <a:tr h="370840">
                <a:tc>
                  <a:txBody>
                    <a:bodyPr/>
                    <a:lstStyle/>
                    <a:p>
                      <a:r>
                        <a:rPr lang="en-US" altLang="zh-CN" dirty="0">
                          <a:solidFill>
                            <a:schemeClr val="tx1"/>
                          </a:solidFill>
                        </a:rPr>
                        <a:t>Rm. Center</a:t>
                      </a: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solidFill>
                            <a:schemeClr val="tx1"/>
                          </a:solidFill>
                        </a:rPr>
                        <a:t>0.921</a:t>
                      </a:r>
                      <a:endParaRPr lang="en-US" altLang="zh-C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solidFill>
                            <a:schemeClr val="tx1"/>
                          </a:solidFill>
                        </a:rPr>
                        <a:t>0.577</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solidFill>
                            <a:schemeClr val="tx1"/>
                          </a:solidFill>
                        </a:rPr>
                        <a:t>0.742</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solidFill>
                            <a:schemeClr val="tx1"/>
                          </a:solidFill>
                        </a:rPr>
                        <a:t>0.598</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solidFill>
                            <a:schemeClr val="tx1"/>
                          </a:solidFill>
                        </a:rPr>
                        <a:t>0.827</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a:solidFill>
                            <a:schemeClr val="tx1"/>
                          </a:solidFill>
                        </a:rPr>
                        <a:t>0.733</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700503"/>
                  </a:ext>
                </a:extLst>
              </a:tr>
              <a:tr h="370840">
                <a:tc>
                  <a:txBody>
                    <a:bodyPr/>
                    <a:lstStyle/>
                    <a:p>
                      <a:r>
                        <a:rPr lang="en-US" altLang="zh-CN">
                          <a:solidFill>
                            <a:schemeClr val="tx1"/>
                          </a:solidFill>
                        </a:rPr>
                        <a:t>TempPoseact (GT)</a:t>
                      </a: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solidFill>
                            <a:schemeClr val="tx1"/>
                          </a:solidFill>
                        </a:rPr>
                        <a:t>0.927</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a:solidFill>
                            <a:schemeClr val="tx1"/>
                          </a:solidFill>
                        </a:rPr>
                        <a:t>0.672</a:t>
                      </a:r>
                      <a:endParaRPr lang="zh-CN" altLang="en-US"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0.710</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0.482</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0.771</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0.712</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0861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solidFill>
                            <a:schemeClr val="tx1"/>
                          </a:solidFill>
                        </a:rPr>
                        <a:t>TempPoseact (PifPaf)</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0.923</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0.653</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0.575</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0.467</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0.761</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rPr>
                        <a:t>0.676</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4979942"/>
                  </a:ext>
                </a:extLst>
              </a:tr>
            </a:tbl>
          </a:graphicData>
        </a:graphic>
      </p:graphicFrame>
      <p:sp>
        <p:nvSpPr>
          <p:cNvPr id="18" name="TextBox 17">
            <a:extLst>
              <a:ext uri="{FF2B5EF4-FFF2-40B4-BE49-F238E27FC236}">
                <a16:creationId xmlns:a16="http://schemas.microsoft.com/office/drawing/2014/main" id="{1247FFEB-0FD2-4391-BCD5-A9CFD90136D5}"/>
              </a:ext>
            </a:extLst>
          </p:cNvPr>
          <p:cNvSpPr txBox="1"/>
          <p:nvPr/>
        </p:nvSpPr>
        <p:spPr>
          <a:xfrm>
            <a:off x="527998" y="1756701"/>
            <a:ext cx="9391855" cy="769441"/>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Possible reason: multiple persons in </a:t>
            </a:r>
            <a:r>
              <a:rPr lang="en-US" altLang="zh-CN" sz="2200">
                <a:ea typeface="黑体" panose="02010609060101010101" pitchFamily="49" charset="-122"/>
                <a:cs typeface="Times New Roman" panose="02020603050405020304" pitchFamily="18" charset="0"/>
              </a:rPr>
              <a:t>an image, </a:t>
            </a:r>
            <a:r>
              <a:rPr lang="en-US" altLang="zh-CN" sz="2200" dirty="0">
                <a:ea typeface="黑体" panose="02010609060101010101" pitchFamily="49" charset="-122"/>
                <a:cs typeface="Times New Roman" panose="02020603050405020304" pitchFamily="18" charset="0"/>
              </a:rPr>
              <a:t>but their actions are not related with their absolute locations, only the body poses matter</a:t>
            </a:r>
          </a:p>
        </p:txBody>
      </p:sp>
      <p:sp>
        <p:nvSpPr>
          <p:cNvPr id="20" name="TextBox 19">
            <a:extLst>
              <a:ext uri="{FF2B5EF4-FFF2-40B4-BE49-F238E27FC236}">
                <a16:creationId xmlns:a16="http://schemas.microsoft.com/office/drawing/2014/main" id="{8D9E6D8B-20D3-43DE-910C-51100048F469}"/>
              </a:ext>
            </a:extLst>
          </p:cNvPr>
          <p:cNvSpPr txBox="1"/>
          <p:nvPr/>
        </p:nvSpPr>
        <p:spPr>
          <a:xfrm>
            <a:off x="9112800" y="4737884"/>
            <a:ext cx="2743200" cy="369332"/>
          </a:xfrm>
          <a:prstGeom prst="rect">
            <a:avLst/>
          </a:prstGeom>
          <a:noFill/>
        </p:spPr>
        <p:txBody>
          <a:bodyPr wrap="square" rtlCol="0">
            <a:spAutoFit/>
          </a:bodyPr>
          <a:lstStyle/>
          <a:p>
            <a:r>
              <a:rPr lang="en-US" altLang="zh-CN">
                <a:solidFill>
                  <a:schemeClr val="accent1">
                    <a:lumMod val="50000"/>
                  </a:schemeClr>
                </a:solidFill>
              </a:rPr>
              <a:t>use absolute coordinates</a:t>
            </a:r>
            <a:endParaRPr lang="zh-CN" altLang="en-US">
              <a:solidFill>
                <a:schemeClr val="accent1">
                  <a:lumMod val="50000"/>
                </a:schemeClr>
              </a:solidFill>
            </a:endParaRPr>
          </a:p>
        </p:txBody>
      </p:sp>
      <p:sp>
        <p:nvSpPr>
          <p:cNvPr id="23" name="TextBox 22">
            <a:extLst>
              <a:ext uri="{FF2B5EF4-FFF2-40B4-BE49-F238E27FC236}">
                <a16:creationId xmlns:a16="http://schemas.microsoft.com/office/drawing/2014/main" id="{6BC1629A-1664-47A6-A5EC-F1ED5555B6F7}"/>
              </a:ext>
            </a:extLst>
          </p:cNvPr>
          <p:cNvSpPr txBox="1"/>
          <p:nvPr/>
        </p:nvSpPr>
        <p:spPr>
          <a:xfrm>
            <a:off x="9112800" y="5114335"/>
            <a:ext cx="2743200" cy="369332"/>
          </a:xfrm>
          <a:prstGeom prst="rect">
            <a:avLst/>
          </a:prstGeom>
          <a:noFill/>
        </p:spPr>
        <p:txBody>
          <a:bodyPr wrap="square" rtlCol="0">
            <a:spAutoFit/>
          </a:bodyPr>
          <a:lstStyle/>
          <a:p>
            <a:r>
              <a:rPr lang="en-US" altLang="zh-CN">
                <a:solidFill>
                  <a:schemeClr val="accent1">
                    <a:lumMod val="50000"/>
                  </a:schemeClr>
                </a:solidFill>
              </a:rPr>
              <a:t>remove </a:t>
            </a:r>
            <a:r>
              <a:rPr lang="en-US" altLang="zh-CN" dirty="0">
                <a:solidFill>
                  <a:schemeClr val="accent1">
                    <a:lumMod val="50000"/>
                  </a:schemeClr>
                </a:solidFill>
              </a:rPr>
              <a:t>center point</a:t>
            </a:r>
            <a:endParaRPr lang="zh-CN" altLang="en-US">
              <a:solidFill>
                <a:schemeClr val="accent1">
                  <a:lumMod val="50000"/>
                </a:schemeClr>
              </a:solidFill>
            </a:endParaRPr>
          </a:p>
        </p:txBody>
      </p:sp>
      <p:sp>
        <p:nvSpPr>
          <p:cNvPr id="24" name="TextBox 23">
            <a:extLst>
              <a:ext uri="{FF2B5EF4-FFF2-40B4-BE49-F238E27FC236}">
                <a16:creationId xmlns:a16="http://schemas.microsoft.com/office/drawing/2014/main" id="{2D4CC75A-C4F0-4525-8181-5F0FFDDE4248}"/>
              </a:ext>
            </a:extLst>
          </p:cNvPr>
          <p:cNvSpPr txBox="1"/>
          <p:nvPr/>
        </p:nvSpPr>
        <p:spPr>
          <a:xfrm>
            <a:off x="9112800" y="5470206"/>
            <a:ext cx="2980691" cy="369332"/>
          </a:xfrm>
          <a:prstGeom prst="rect">
            <a:avLst/>
          </a:prstGeom>
          <a:noFill/>
        </p:spPr>
        <p:txBody>
          <a:bodyPr wrap="square" rtlCol="0">
            <a:spAutoFit/>
          </a:bodyPr>
          <a:lstStyle/>
          <a:p>
            <a:r>
              <a:rPr lang="en-US" altLang="zh-CN">
                <a:solidFill>
                  <a:schemeClr val="accent1">
                    <a:lumMod val="50000"/>
                  </a:schemeClr>
                </a:solidFill>
              </a:rPr>
              <a:t>groundtruth object track ID</a:t>
            </a:r>
            <a:endParaRPr lang="zh-CN" altLang="en-US">
              <a:solidFill>
                <a:schemeClr val="accent1">
                  <a:lumMod val="50000"/>
                </a:schemeClr>
              </a:solidFill>
            </a:endParaRPr>
          </a:p>
        </p:txBody>
      </p:sp>
      <p:sp>
        <p:nvSpPr>
          <p:cNvPr id="25" name="TextBox 24">
            <a:extLst>
              <a:ext uri="{FF2B5EF4-FFF2-40B4-BE49-F238E27FC236}">
                <a16:creationId xmlns:a16="http://schemas.microsoft.com/office/drawing/2014/main" id="{E769D9B1-BB16-496E-9E81-596763E93120}"/>
              </a:ext>
            </a:extLst>
          </p:cNvPr>
          <p:cNvSpPr txBox="1"/>
          <p:nvPr/>
        </p:nvSpPr>
        <p:spPr>
          <a:xfrm>
            <a:off x="9112800" y="5826855"/>
            <a:ext cx="2980691" cy="369332"/>
          </a:xfrm>
          <a:prstGeom prst="rect">
            <a:avLst/>
          </a:prstGeom>
          <a:noFill/>
        </p:spPr>
        <p:txBody>
          <a:bodyPr wrap="square" rtlCol="0">
            <a:spAutoFit/>
          </a:bodyPr>
          <a:lstStyle/>
          <a:p>
            <a:r>
              <a:rPr lang="en-US" altLang="zh-CN">
                <a:solidFill>
                  <a:schemeClr val="accent1">
                    <a:lumMod val="50000"/>
                  </a:schemeClr>
                </a:solidFill>
              </a:rPr>
              <a:t>PifPaf object track ID</a:t>
            </a:r>
            <a:endParaRPr lang="zh-CN" altLang="en-US">
              <a:solidFill>
                <a:schemeClr val="accent1">
                  <a:lumMod val="50000"/>
                </a:schemeClr>
              </a:solidFill>
            </a:endParaRPr>
          </a:p>
        </p:txBody>
      </p:sp>
      <p:sp>
        <p:nvSpPr>
          <p:cNvPr id="31" name="TextBox 30">
            <a:extLst>
              <a:ext uri="{FF2B5EF4-FFF2-40B4-BE49-F238E27FC236}">
                <a16:creationId xmlns:a16="http://schemas.microsoft.com/office/drawing/2014/main" id="{50211142-CE07-40D2-9439-86C3734A8DFE}"/>
              </a:ext>
            </a:extLst>
          </p:cNvPr>
          <p:cNvSpPr txBox="1"/>
          <p:nvPr/>
        </p:nvSpPr>
        <p:spPr>
          <a:xfrm>
            <a:off x="527997" y="2998666"/>
            <a:ext cx="10407733"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Relative coordinates &gt;&gt; absolute coordinates; center point is not very important</a:t>
            </a:r>
            <a:endParaRPr lang="en-US" altLang="zh-CN" sz="2200" dirty="0">
              <a:ea typeface="黑体" panose="02010609060101010101" pitchFamily="49" charset="-122"/>
              <a:cs typeface="Times New Roman" panose="02020603050405020304" pitchFamily="18" charset="0"/>
            </a:endParaRPr>
          </a:p>
        </p:txBody>
      </p:sp>
      <p:sp>
        <p:nvSpPr>
          <p:cNvPr id="32" name="TextBox 31">
            <a:extLst>
              <a:ext uri="{FF2B5EF4-FFF2-40B4-BE49-F238E27FC236}">
                <a16:creationId xmlns:a16="http://schemas.microsoft.com/office/drawing/2014/main" id="{76215D5E-4052-413C-8BB7-F606301AA486}"/>
              </a:ext>
            </a:extLst>
          </p:cNvPr>
          <p:cNvSpPr txBox="1"/>
          <p:nvPr/>
        </p:nvSpPr>
        <p:spPr>
          <a:xfrm>
            <a:off x="527997" y="3446099"/>
            <a:ext cx="10973441"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When using temporal models, we need object track ID to connect new poses to previous ones</a:t>
            </a:r>
            <a:endParaRPr lang="en-US" altLang="zh-CN" sz="2200" dirty="0">
              <a:ea typeface="黑体" panose="02010609060101010101" pitchFamily="49" charset="-122"/>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EDBB1482-172F-40BF-9066-B68BBFD6095E}"/>
              </a:ext>
            </a:extLst>
          </p:cNvPr>
          <p:cNvSpPr/>
          <p:nvPr/>
        </p:nvSpPr>
        <p:spPr>
          <a:xfrm flipV="1">
            <a:off x="8153400" y="4001343"/>
            <a:ext cx="959400" cy="2219958"/>
          </a:xfrm>
          <a:prstGeom prst="roundRect">
            <a:avLst/>
          </a:prstGeom>
          <a:solidFill>
            <a:srgbClr val="C00000">
              <a:alpha val="10000"/>
            </a:srgbClr>
          </a:solid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27791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20" grpId="0"/>
      <p:bldP spid="23" grpId="0"/>
      <p:bldP spid="24" grpId="0"/>
      <p:bldP spid="25" grpId="0"/>
      <p:bldP spid="31" grpId="0"/>
      <p:bldP spid="32" grpId="0"/>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312477" cy="504001"/>
          </a:xfrm>
        </p:spPr>
        <p:txBody>
          <a:bodyPr>
            <a:normAutofit/>
          </a:bodyPr>
          <a:lstStyle/>
          <a:p>
            <a:r>
              <a:rPr lang="en-US" altLang="zh-CN" dirty="0"/>
              <a:t>Explorative Experiments</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12,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12</a:t>
            </a:fld>
            <a:endParaRPr lang="zh-CN" altLang="en-US"/>
          </a:p>
        </p:txBody>
      </p:sp>
      <p:sp>
        <p:nvSpPr>
          <p:cNvPr id="12" name="TextBox 11">
            <a:extLst>
              <a:ext uri="{FF2B5EF4-FFF2-40B4-BE49-F238E27FC236}">
                <a16:creationId xmlns:a16="http://schemas.microsoft.com/office/drawing/2014/main" id="{44351881-38C4-4689-BFD3-5E786B276DC3}"/>
              </a:ext>
            </a:extLst>
          </p:cNvPr>
          <p:cNvSpPr txBox="1"/>
          <p:nvPr/>
        </p:nvSpPr>
        <p:spPr>
          <a:xfrm>
            <a:off x="327333" y="6197403"/>
            <a:ext cx="11165120" cy="261610"/>
          </a:xfrm>
          <a:prstGeom prst="rect">
            <a:avLst/>
          </a:prstGeom>
          <a:noFill/>
        </p:spPr>
        <p:txBody>
          <a:bodyPr wrap="square" rtlCol="0">
            <a:spAutoFit/>
          </a:bodyPr>
          <a:lstStyle/>
          <a:p>
            <a:r>
              <a:rPr lang="en-US" altLang="zh-CN" sz="1100"/>
              <a:t>Picture </a:t>
            </a:r>
            <a:r>
              <a:rPr lang="en-US" altLang="zh-CN" sz="1100" dirty="0"/>
              <a:t>from CMU 16-385 Computer Vision (Kris Kitani) Lecture 11.1 Camera Matrix</a:t>
            </a:r>
            <a:endParaRPr lang="zh-CN" altLang="en-US" sz="1100"/>
          </a:p>
        </p:txBody>
      </p:sp>
      <p:sp>
        <p:nvSpPr>
          <p:cNvPr id="11" name="矩形 5">
            <a:extLst>
              <a:ext uri="{FF2B5EF4-FFF2-40B4-BE49-F238E27FC236}">
                <a16:creationId xmlns:a16="http://schemas.microsoft.com/office/drawing/2014/main" id="{88449104-3246-40C2-8106-370D2D02D586}"/>
              </a:ext>
            </a:extLst>
          </p:cNvPr>
          <p:cNvSpPr/>
          <p:nvPr/>
        </p:nvSpPr>
        <p:spPr>
          <a:xfrm>
            <a:off x="336000" y="721518"/>
            <a:ext cx="11856000"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Project 3D poses in TCG onto the image plane of a “virtual camera” (acc 20% lower)</a:t>
            </a:r>
          </a:p>
        </p:txBody>
      </p:sp>
      <p:sp>
        <p:nvSpPr>
          <p:cNvPr id="13" name="TextBox 12">
            <a:extLst>
              <a:ext uri="{FF2B5EF4-FFF2-40B4-BE49-F238E27FC236}">
                <a16:creationId xmlns:a16="http://schemas.microsoft.com/office/drawing/2014/main" id="{AA0600E9-BA2C-4D53-9A34-037B50196D67}"/>
              </a:ext>
            </a:extLst>
          </p:cNvPr>
          <p:cNvSpPr txBox="1"/>
          <p:nvPr/>
        </p:nvSpPr>
        <p:spPr>
          <a:xfrm>
            <a:off x="527998" y="1137433"/>
            <a:ext cx="11328002"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Possible reason: difficult to choose a proper camera pose to keep the actor in FOV</a:t>
            </a:r>
          </a:p>
        </p:txBody>
      </p:sp>
      <p:pic>
        <p:nvPicPr>
          <p:cNvPr id="6" name="Picture 5">
            <a:extLst>
              <a:ext uri="{FF2B5EF4-FFF2-40B4-BE49-F238E27FC236}">
                <a16:creationId xmlns:a16="http://schemas.microsoft.com/office/drawing/2014/main" id="{ABDDEE24-DAEE-41E3-AA27-BEAF0887C288}"/>
              </a:ext>
            </a:extLst>
          </p:cNvPr>
          <p:cNvPicPr>
            <a:picLocks noChangeAspect="1"/>
          </p:cNvPicPr>
          <p:nvPr/>
        </p:nvPicPr>
        <p:blipFill>
          <a:blip r:embed="rId3"/>
          <a:stretch>
            <a:fillRect/>
          </a:stretch>
        </p:blipFill>
        <p:spPr>
          <a:xfrm>
            <a:off x="2328194" y="1841252"/>
            <a:ext cx="7163398" cy="3971014"/>
          </a:xfrm>
          <a:prstGeom prst="rect">
            <a:avLst/>
          </a:prstGeom>
        </p:spPr>
      </p:pic>
    </p:spTree>
    <p:extLst>
      <p:ext uri="{BB962C8B-B14F-4D97-AF65-F5344CB8AC3E}">
        <p14:creationId xmlns:p14="http://schemas.microsoft.com/office/powerpoint/2010/main" val="347986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312477" cy="504001"/>
          </a:xfrm>
        </p:spPr>
        <p:txBody>
          <a:bodyPr>
            <a:normAutofit/>
          </a:bodyPr>
          <a:lstStyle/>
          <a:p>
            <a:r>
              <a:rPr lang="en-US" altLang="zh-CN" dirty="0"/>
              <a:t>Explorative Experiments</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12,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13</a:t>
            </a:fld>
            <a:endParaRPr lang="zh-CN" altLang="en-US"/>
          </a:p>
        </p:txBody>
      </p:sp>
      <p:pic>
        <p:nvPicPr>
          <p:cNvPr id="11" name="Picture 10">
            <a:extLst>
              <a:ext uri="{FF2B5EF4-FFF2-40B4-BE49-F238E27FC236}">
                <a16:creationId xmlns:a16="http://schemas.microsoft.com/office/drawing/2014/main" id="{068CF11A-D554-433A-89FE-C10D295B2960}"/>
              </a:ext>
            </a:extLst>
          </p:cNvPr>
          <p:cNvPicPr>
            <a:picLocks noChangeAspect="1"/>
          </p:cNvPicPr>
          <p:nvPr/>
        </p:nvPicPr>
        <p:blipFill rotWithShape="1">
          <a:blip r:embed="rId3">
            <a:extLst>
              <a:ext uri="{28A0092B-C50C-407E-A947-70E740481C1C}">
                <a14:useLocalDpi xmlns:a14="http://schemas.microsoft.com/office/drawing/2010/main" val="0"/>
              </a:ext>
            </a:extLst>
          </a:blip>
          <a:srcRect l="16069"/>
          <a:stretch/>
        </p:blipFill>
        <p:spPr>
          <a:xfrm>
            <a:off x="594057" y="3711797"/>
            <a:ext cx="2459471" cy="2582817"/>
          </a:xfrm>
          <a:prstGeom prst="rect">
            <a:avLst/>
          </a:prstGeom>
          <a:ln w="12700">
            <a:solidFill>
              <a:schemeClr val="tx1"/>
            </a:solidFill>
          </a:ln>
        </p:spPr>
      </p:pic>
      <p:pic>
        <p:nvPicPr>
          <p:cNvPr id="13" name="Picture 12">
            <a:extLst>
              <a:ext uri="{FF2B5EF4-FFF2-40B4-BE49-F238E27FC236}">
                <a16:creationId xmlns:a16="http://schemas.microsoft.com/office/drawing/2014/main" id="{9A970A0B-5A4B-44EC-BC07-C0BDDF97B0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8117" y="3711797"/>
            <a:ext cx="2459470" cy="2582817"/>
          </a:xfrm>
          <a:prstGeom prst="rect">
            <a:avLst/>
          </a:prstGeom>
          <a:ln w="12700">
            <a:solidFill>
              <a:schemeClr val="tx1"/>
            </a:solidFill>
          </a:ln>
        </p:spPr>
      </p:pic>
      <p:sp>
        <p:nvSpPr>
          <p:cNvPr id="18" name="矩形 5">
            <a:extLst>
              <a:ext uri="{FF2B5EF4-FFF2-40B4-BE49-F238E27FC236}">
                <a16:creationId xmlns:a16="http://schemas.microsoft.com/office/drawing/2014/main" id="{6A7157D6-36FB-4DDF-97CC-774479020244}"/>
              </a:ext>
            </a:extLst>
          </p:cNvPr>
          <p:cNvSpPr/>
          <p:nvPr/>
        </p:nvSpPr>
        <p:spPr>
          <a:xfrm>
            <a:off x="336000" y="1522571"/>
            <a:ext cx="11520000"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In TITAN, add phone related actions to selected action set (only ~25% F1) </a:t>
            </a:r>
          </a:p>
        </p:txBody>
      </p:sp>
      <p:sp>
        <p:nvSpPr>
          <p:cNvPr id="19" name="TextBox 18">
            <a:extLst>
              <a:ext uri="{FF2B5EF4-FFF2-40B4-BE49-F238E27FC236}">
                <a16:creationId xmlns:a16="http://schemas.microsoft.com/office/drawing/2014/main" id="{1D696AB7-A772-4A0F-A1FB-33C456FDF381}"/>
              </a:ext>
            </a:extLst>
          </p:cNvPr>
          <p:cNvSpPr txBox="1"/>
          <p:nvPr/>
        </p:nvSpPr>
        <p:spPr>
          <a:xfrm>
            <a:off x="527998" y="1938487"/>
            <a:ext cx="11328002"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Possible reason: these actions are context-dependent, body poses may not be sufficient</a:t>
            </a:r>
          </a:p>
        </p:txBody>
      </p:sp>
      <p:sp>
        <p:nvSpPr>
          <p:cNvPr id="20" name="矩形 5">
            <a:extLst>
              <a:ext uri="{FF2B5EF4-FFF2-40B4-BE49-F238E27FC236}">
                <a16:creationId xmlns:a16="http://schemas.microsoft.com/office/drawing/2014/main" id="{43482C78-EDE2-487D-AE51-2D94EFB232E0}"/>
              </a:ext>
            </a:extLst>
          </p:cNvPr>
          <p:cNvSpPr/>
          <p:nvPr/>
        </p:nvSpPr>
        <p:spPr>
          <a:xfrm>
            <a:off x="336000" y="721518"/>
            <a:ext cx="11856000"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Project 3D poses in TCG onto the image plane of a “virtual camera” (acc 20% lower)</a:t>
            </a:r>
          </a:p>
        </p:txBody>
      </p:sp>
      <p:sp>
        <p:nvSpPr>
          <p:cNvPr id="21" name="TextBox 20">
            <a:extLst>
              <a:ext uri="{FF2B5EF4-FFF2-40B4-BE49-F238E27FC236}">
                <a16:creationId xmlns:a16="http://schemas.microsoft.com/office/drawing/2014/main" id="{CDDD044F-DFC0-4755-9CCC-A05E7BDDC641}"/>
              </a:ext>
            </a:extLst>
          </p:cNvPr>
          <p:cNvSpPr txBox="1"/>
          <p:nvPr/>
        </p:nvSpPr>
        <p:spPr>
          <a:xfrm>
            <a:off x="527998" y="1137433"/>
            <a:ext cx="11328002"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Possible reason: difficult to choose a proper camera pose to keep the actor in FOV</a:t>
            </a:r>
          </a:p>
        </p:txBody>
      </p:sp>
    </p:spTree>
    <p:extLst>
      <p:ext uri="{BB962C8B-B14F-4D97-AF65-F5344CB8AC3E}">
        <p14:creationId xmlns:p14="http://schemas.microsoft.com/office/powerpoint/2010/main" val="291926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312477" cy="504001"/>
          </a:xfrm>
        </p:spPr>
        <p:txBody>
          <a:bodyPr>
            <a:normAutofit/>
          </a:bodyPr>
          <a:lstStyle/>
          <a:p>
            <a:r>
              <a:rPr lang="en-US" altLang="zh-CN" dirty="0"/>
              <a:t>Explorative Experiments</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12,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14</a:t>
            </a:fld>
            <a:endParaRPr lang="zh-CN" altLang="en-US"/>
          </a:p>
        </p:txBody>
      </p:sp>
      <p:pic>
        <p:nvPicPr>
          <p:cNvPr id="15" name="Picture 14">
            <a:extLst>
              <a:ext uri="{FF2B5EF4-FFF2-40B4-BE49-F238E27FC236}">
                <a16:creationId xmlns:a16="http://schemas.microsoft.com/office/drawing/2014/main" id="{B104355F-D193-483B-989B-4EE77D2FCFDD}"/>
              </a:ext>
            </a:extLst>
          </p:cNvPr>
          <p:cNvPicPr>
            <a:picLocks noChangeAspect="1"/>
          </p:cNvPicPr>
          <p:nvPr/>
        </p:nvPicPr>
        <p:blipFill rotWithShape="1">
          <a:blip r:embed="rId3">
            <a:extLst>
              <a:ext uri="{28A0092B-C50C-407E-A947-70E740481C1C}">
                <a14:useLocalDpi xmlns:a14="http://schemas.microsoft.com/office/drawing/2010/main" val="0"/>
              </a:ext>
            </a:extLst>
          </a:blip>
          <a:srcRect l="12094" t="14695" r="30526" b="8489"/>
          <a:stretch/>
        </p:blipFill>
        <p:spPr>
          <a:xfrm>
            <a:off x="9166756" y="3711796"/>
            <a:ext cx="2459473" cy="2582817"/>
          </a:xfrm>
          <a:prstGeom prst="rect">
            <a:avLst/>
          </a:prstGeom>
          <a:ln w="12700">
            <a:solidFill>
              <a:schemeClr val="tx1"/>
            </a:solidFill>
          </a:ln>
        </p:spPr>
      </p:pic>
      <p:pic>
        <p:nvPicPr>
          <p:cNvPr id="19" name="Picture 18">
            <a:extLst>
              <a:ext uri="{FF2B5EF4-FFF2-40B4-BE49-F238E27FC236}">
                <a16:creationId xmlns:a16="http://schemas.microsoft.com/office/drawing/2014/main" id="{720EBCAD-B538-4E63-9F24-167D01F34D4B}"/>
              </a:ext>
            </a:extLst>
          </p:cNvPr>
          <p:cNvPicPr>
            <a:picLocks noChangeAspect="1"/>
          </p:cNvPicPr>
          <p:nvPr/>
        </p:nvPicPr>
        <p:blipFill rotWithShape="1">
          <a:blip r:embed="rId4">
            <a:extLst>
              <a:ext uri="{28A0092B-C50C-407E-A947-70E740481C1C}">
                <a14:useLocalDpi xmlns:a14="http://schemas.microsoft.com/office/drawing/2010/main" val="0"/>
              </a:ext>
            </a:extLst>
          </a:blip>
          <a:srcRect l="15334" t="7763" r="27413" b="7763"/>
          <a:stretch/>
        </p:blipFill>
        <p:spPr>
          <a:xfrm>
            <a:off x="6392696" y="3711797"/>
            <a:ext cx="2459472" cy="2582817"/>
          </a:xfrm>
          <a:prstGeom prst="rect">
            <a:avLst/>
          </a:prstGeom>
          <a:ln w="12700">
            <a:solidFill>
              <a:schemeClr val="tx1"/>
            </a:solidFill>
          </a:ln>
        </p:spPr>
      </p:pic>
      <p:sp>
        <p:nvSpPr>
          <p:cNvPr id="12" name="矩形 5">
            <a:extLst>
              <a:ext uri="{FF2B5EF4-FFF2-40B4-BE49-F238E27FC236}">
                <a16:creationId xmlns:a16="http://schemas.microsoft.com/office/drawing/2014/main" id="{268047D2-BC49-47EA-B9E5-8E809C6E43E5}"/>
              </a:ext>
            </a:extLst>
          </p:cNvPr>
          <p:cNvSpPr/>
          <p:nvPr/>
        </p:nvSpPr>
        <p:spPr>
          <a:xfrm>
            <a:off x="336000" y="2280761"/>
            <a:ext cx="11520000"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Apply the models </a:t>
            </a:r>
            <a:r>
              <a:rPr lang="en-US" altLang="zh-CN" sz="2400" dirty="0">
                <a:ea typeface="黑体" panose="02010609060101010101" pitchFamily="49" charset="-122"/>
                <a:cs typeface="Times New Roman" panose="02020603050405020304" pitchFamily="18" charset="0"/>
              </a:rPr>
              <a:t>to CASR dataset</a:t>
            </a:r>
          </a:p>
        </p:txBody>
      </p:sp>
      <p:sp>
        <p:nvSpPr>
          <p:cNvPr id="16" name="矩形 5">
            <a:extLst>
              <a:ext uri="{FF2B5EF4-FFF2-40B4-BE49-F238E27FC236}">
                <a16:creationId xmlns:a16="http://schemas.microsoft.com/office/drawing/2014/main" id="{11E3E714-A84B-4516-B1B2-DC7EFCBA4F9A}"/>
              </a:ext>
            </a:extLst>
          </p:cNvPr>
          <p:cNvSpPr/>
          <p:nvPr/>
        </p:nvSpPr>
        <p:spPr>
          <a:xfrm>
            <a:off x="336000" y="721518"/>
            <a:ext cx="11856000"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Project 3D poses in TCG onto the image plane of a “virtual camera” (acc 20% lower)</a:t>
            </a:r>
          </a:p>
        </p:txBody>
      </p:sp>
      <p:sp>
        <p:nvSpPr>
          <p:cNvPr id="17" name="TextBox 16">
            <a:extLst>
              <a:ext uri="{FF2B5EF4-FFF2-40B4-BE49-F238E27FC236}">
                <a16:creationId xmlns:a16="http://schemas.microsoft.com/office/drawing/2014/main" id="{0D2026ED-2BB7-4EF8-B931-0BCDFCC4E63E}"/>
              </a:ext>
            </a:extLst>
          </p:cNvPr>
          <p:cNvSpPr txBox="1"/>
          <p:nvPr/>
        </p:nvSpPr>
        <p:spPr>
          <a:xfrm>
            <a:off x="527998" y="2696677"/>
            <a:ext cx="11328002"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Good performance </a:t>
            </a:r>
            <a:r>
              <a:rPr lang="en-US" altLang="zh-CN" sz="2200">
                <a:ea typeface="黑体" panose="02010609060101010101" pitchFamily="49" charset="-122"/>
                <a:cs typeface="Times New Roman" panose="02020603050405020304" pitchFamily="18" charset="0"/>
              </a:rPr>
              <a:t>on test set</a:t>
            </a:r>
            <a:r>
              <a:rPr lang="en-US" altLang="zh-CN" sz="2200" dirty="0">
                <a:ea typeface="黑体" panose="02010609060101010101" pitchFamily="49" charset="-122"/>
                <a:cs typeface="Times New Roman" panose="02020603050405020304" pitchFamily="18" charset="0"/>
              </a:rPr>
              <a:t>, but not on test videos from youtube</a:t>
            </a:r>
          </a:p>
        </p:txBody>
      </p:sp>
      <p:sp>
        <p:nvSpPr>
          <p:cNvPr id="18" name="TextBox 17">
            <a:extLst>
              <a:ext uri="{FF2B5EF4-FFF2-40B4-BE49-F238E27FC236}">
                <a16:creationId xmlns:a16="http://schemas.microsoft.com/office/drawing/2014/main" id="{1BBEE36B-AB76-43B4-98B4-596C0617D1F6}"/>
              </a:ext>
            </a:extLst>
          </p:cNvPr>
          <p:cNvSpPr txBox="1"/>
          <p:nvPr/>
        </p:nvSpPr>
        <p:spPr>
          <a:xfrm>
            <a:off x="527998" y="3081813"/>
            <a:ext cx="11328002" cy="769441"/>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Possible reason: </a:t>
            </a:r>
            <a:r>
              <a:rPr lang="en-US" altLang="zh-CN" sz="2200" dirty="0">
                <a:ea typeface="黑体" panose="02010609060101010101" pitchFamily="49" charset="-122"/>
                <a:cs typeface="Times New Roman" panose="02020603050405020304" pitchFamily="18" charset="0"/>
              </a:rPr>
              <a:t>the dataset is collected seriously (standard arm signal), but people are more casual in real-life (out-of-distribution problem) </a:t>
            </a:r>
          </a:p>
        </p:txBody>
      </p:sp>
      <p:graphicFrame>
        <p:nvGraphicFramePr>
          <p:cNvPr id="20" name="Table 9">
            <a:extLst>
              <a:ext uri="{FF2B5EF4-FFF2-40B4-BE49-F238E27FC236}">
                <a16:creationId xmlns:a16="http://schemas.microsoft.com/office/drawing/2014/main" id="{19E68E57-1BF9-4B18-9B13-235EBC851AA2}"/>
              </a:ext>
            </a:extLst>
          </p:cNvPr>
          <p:cNvGraphicFramePr>
            <a:graphicFrameLocks noGrp="1"/>
          </p:cNvGraphicFramePr>
          <p:nvPr>
            <p:extLst>
              <p:ext uri="{D42A27DB-BD31-4B8C-83A1-F6EECF244321}">
                <p14:modId xmlns:p14="http://schemas.microsoft.com/office/powerpoint/2010/main" val="2815214512"/>
              </p:ext>
            </p:extLst>
          </p:nvPr>
        </p:nvGraphicFramePr>
        <p:xfrm>
          <a:off x="565771" y="3861082"/>
          <a:ext cx="5580000" cy="2202663"/>
        </p:xfrm>
        <a:graphic>
          <a:graphicData uri="http://schemas.openxmlformats.org/drawingml/2006/table">
            <a:tbl>
              <a:tblPr firstRow="1" bandRow="1">
                <a:tableStyleId>{5940675A-B579-460E-94D1-54222C63F5DA}</a:tableStyleId>
              </a:tblPr>
              <a:tblGrid>
                <a:gridCol w="1980000">
                  <a:extLst>
                    <a:ext uri="{9D8B030D-6E8A-4147-A177-3AD203B41FA5}">
                      <a16:colId xmlns:a16="http://schemas.microsoft.com/office/drawing/2014/main" val="75536709"/>
                    </a:ext>
                  </a:extLst>
                </a:gridCol>
                <a:gridCol w="900000">
                  <a:extLst>
                    <a:ext uri="{9D8B030D-6E8A-4147-A177-3AD203B41FA5}">
                      <a16:colId xmlns:a16="http://schemas.microsoft.com/office/drawing/2014/main" val="2782608310"/>
                    </a:ext>
                  </a:extLst>
                </a:gridCol>
                <a:gridCol w="900000">
                  <a:extLst>
                    <a:ext uri="{9D8B030D-6E8A-4147-A177-3AD203B41FA5}">
                      <a16:colId xmlns:a16="http://schemas.microsoft.com/office/drawing/2014/main" val="1303074700"/>
                    </a:ext>
                  </a:extLst>
                </a:gridCol>
                <a:gridCol w="900000">
                  <a:extLst>
                    <a:ext uri="{9D8B030D-6E8A-4147-A177-3AD203B41FA5}">
                      <a16:colId xmlns:a16="http://schemas.microsoft.com/office/drawing/2014/main" val="1787687207"/>
                    </a:ext>
                  </a:extLst>
                </a:gridCol>
                <a:gridCol w="900000">
                  <a:extLst>
                    <a:ext uri="{9D8B030D-6E8A-4147-A177-3AD203B41FA5}">
                      <a16:colId xmlns:a16="http://schemas.microsoft.com/office/drawing/2014/main" val="1305378506"/>
                    </a:ext>
                  </a:extLst>
                </a:gridCol>
              </a:tblGrid>
              <a:tr h="348463">
                <a:tc rowSpan="2">
                  <a:txBody>
                    <a:bodyPr/>
                    <a:lstStyle/>
                    <a:p>
                      <a:pPr algn="ctr"/>
                      <a:r>
                        <a:rPr lang="en-US" altLang="zh-CN" sz="1600" b="1" dirty="0"/>
                        <a:t>Method</a:t>
                      </a:r>
                      <a:endParaRPr lang="zh-CN" altLang="en-US" sz="1600" b="1" dirty="0"/>
                    </a:p>
                  </a:txBody>
                  <a:tcPr anchor="ctr">
                    <a:lnL w="6350">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altLang="zh-CN" sz="1600" b="0" dirty="0"/>
                        <a:t>Testset</a:t>
                      </a:r>
                      <a:endParaRPr lang="zh-CN" altLang="en-US" sz="1600"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1600"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altLang="zh-CN" sz="1600" b="0" dirty="0"/>
                        <a:t>Youtube Set</a:t>
                      </a:r>
                      <a:endParaRPr lang="zh-CN" altLang="en-US" sz="1600"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1600"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7047215"/>
                  </a:ext>
                </a:extLst>
              </a:tr>
              <a:tr h="370840">
                <a:tc vMerge="1">
                  <a:txBody>
                    <a:bodyPr/>
                    <a:lstStyle/>
                    <a:p>
                      <a:endParaRPr lang="zh-CN" alt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a:t>Acc</a:t>
                      </a:r>
                      <a:endParaRPr lang="zh-CN" altLang="en-US" sz="16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a:t>F1</a:t>
                      </a:r>
                      <a:endParaRPr lang="zh-CN" altLang="en-US" sz="16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a:t>Acc</a:t>
                      </a:r>
                      <a:endParaRPr lang="zh-CN" altLang="en-US" sz="16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a:t>F1</a:t>
                      </a:r>
                      <a:endParaRPr lang="zh-CN" altLang="en-US" sz="16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6307547"/>
                  </a:ext>
                </a:extLst>
              </a:tr>
              <a:tr h="370840">
                <a:tc>
                  <a:txBody>
                    <a:bodyPr/>
                    <a:lstStyle/>
                    <a:p>
                      <a:r>
                        <a:rPr lang="en-US" altLang="zh-CN" sz="1600">
                          <a:solidFill>
                            <a:schemeClr val="tx1"/>
                          </a:solidFill>
                        </a:rPr>
                        <a:t>Poseact</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0.93</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0.91</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0.68</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0.47</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1507031"/>
                  </a:ext>
                </a:extLst>
              </a:tr>
              <a:tr h="370840">
                <a:tc>
                  <a:txBody>
                    <a:bodyPr/>
                    <a:lstStyle/>
                    <a:p>
                      <a:r>
                        <a:rPr lang="en-US" altLang="zh-CN" sz="1600">
                          <a:solidFill>
                            <a:schemeClr val="tx1"/>
                          </a:solidFill>
                        </a:rPr>
                        <a:t>TempPoseact</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600" dirty="0">
                          <a:solidFill>
                            <a:schemeClr val="tx1"/>
                          </a:solidFill>
                        </a:rPr>
                        <a:t>0.92</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600" dirty="0">
                          <a:solidFill>
                            <a:schemeClr val="tx1"/>
                          </a:solidFill>
                        </a:rPr>
                        <a:t>0.89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600" dirty="0">
                          <a:solidFill>
                            <a:schemeClr val="tx1"/>
                          </a:solidFill>
                        </a:rPr>
                        <a:t>0.66</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600" dirty="0">
                          <a:solidFill>
                            <a:schemeClr val="tx1"/>
                          </a:solidFill>
                        </a:rPr>
                        <a:t>0.46</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700503"/>
                  </a:ext>
                </a:extLst>
              </a:tr>
              <a:tr h="370840">
                <a:tc>
                  <a:txBody>
                    <a:bodyPr/>
                    <a:lstStyle/>
                    <a:p>
                      <a:r>
                        <a:rPr lang="en-US" altLang="zh-CN" sz="1600">
                          <a:solidFill>
                            <a:schemeClr val="tx1"/>
                          </a:solidFill>
                        </a:rPr>
                        <a:t>Heuristics [9]</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0.72</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0.50</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0.79</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0.75</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0861372"/>
                  </a:ext>
                </a:extLst>
              </a:tr>
              <a:tr h="370840">
                <a:tc>
                  <a:txBody>
                    <a:bodyPr/>
                    <a:lstStyle/>
                    <a:p>
                      <a:r>
                        <a:rPr lang="en-US" altLang="zh-CN" sz="1600" dirty="0">
                          <a:solidFill>
                            <a:schemeClr val="tx1"/>
                          </a:solidFill>
                        </a:rPr>
                        <a:t>Random </a:t>
                      </a:r>
                      <a:r>
                        <a:rPr lang="en-US" altLang="zh-CN" sz="1600">
                          <a:solidFill>
                            <a:schemeClr val="tx1"/>
                          </a:solidFill>
                        </a:rPr>
                        <a:t>Forest [6]</a:t>
                      </a:r>
                      <a:endParaRPr lang="zh-CN" alt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0.93</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0.92</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0.82</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rPr>
                        <a:t>0.76</a:t>
                      </a:r>
                      <a:endParaRPr lang="zh-CN" altLang="en-US" sz="16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4979942"/>
                  </a:ext>
                </a:extLst>
              </a:tr>
            </a:tbl>
          </a:graphicData>
        </a:graphic>
      </p:graphicFrame>
      <p:sp>
        <p:nvSpPr>
          <p:cNvPr id="21" name="TextBox 20">
            <a:extLst>
              <a:ext uri="{FF2B5EF4-FFF2-40B4-BE49-F238E27FC236}">
                <a16:creationId xmlns:a16="http://schemas.microsoft.com/office/drawing/2014/main" id="{5790CA72-87CA-48C0-A8D0-3ABC403BC605}"/>
              </a:ext>
            </a:extLst>
          </p:cNvPr>
          <p:cNvSpPr txBox="1"/>
          <p:nvPr/>
        </p:nvSpPr>
        <p:spPr>
          <a:xfrm>
            <a:off x="216745" y="6058450"/>
            <a:ext cx="11165120" cy="430887"/>
          </a:xfrm>
          <a:prstGeom prst="rect">
            <a:avLst/>
          </a:prstGeom>
          <a:noFill/>
        </p:spPr>
        <p:txBody>
          <a:bodyPr wrap="square" rtlCol="0">
            <a:spAutoFit/>
          </a:bodyPr>
          <a:lstStyle/>
          <a:p>
            <a:r>
              <a:rPr lang="en-US" altLang="zh-CN" sz="1100"/>
              <a:t>[6] Fang et al., Intention Recognition of Pedestrians and Cyclists by 2D Pose Estimation. arXiv:1910.03858</a:t>
            </a:r>
            <a:endParaRPr lang="en-US" altLang="zh-CN" sz="1100">
              <a:ea typeface="黑体" panose="02010609060101010101" pitchFamily="49" charset="-122"/>
              <a:cs typeface="Times New Roman" panose="02020603050405020304" pitchFamily="18" charset="0"/>
            </a:endParaRPr>
          </a:p>
          <a:p>
            <a:r>
              <a:rPr lang="en-US" altLang="zh-CN" sz="1100">
                <a:ea typeface="黑体" panose="02010609060101010101" pitchFamily="49" charset="-122"/>
                <a:cs typeface="Times New Roman" panose="02020603050405020304" pitchFamily="18" charset="0"/>
              </a:rPr>
              <a:t>[9] </a:t>
            </a:r>
            <a:r>
              <a:rPr lang="en-US" altLang="zh-CN" sz="1100" dirty="0">
                <a:ea typeface="黑体" panose="02010609060101010101" pitchFamily="49" charset="-122"/>
                <a:cs typeface="Times New Roman" panose="02020603050405020304" pitchFamily="18" charset="0"/>
              </a:rPr>
              <a:t>https://github.com/charlesbvll/monoloco</a:t>
            </a:r>
          </a:p>
        </p:txBody>
      </p:sp>
      <p:sp>
        <p:nvSpPr>
          <p:cNvPr id="22" name="TextBox 21">
            <a:extLst>
              <a:ext uri="{FF2B5EF4-FFF2-40B4-BE49-F238E27FC236}">
                <a16:creationId xmlns:a16="http://schemas.microsoft.com/office/drawing/2014/main" id="{4251C2E9-5FF3-4A3D-ACBF-CA5F133A1CE6}"/>
              </a:ext>
            </a:extLst>
          </p:cNvPr>
          <p:cNvSpPr txBox="1"/>
          <p:nvPr/>
        </p:nvSpPr>
        <p:spPr>
          <a:xfrm>
            <a:off x="527998" y="1137433"/>
            <a:ext cx="11328002"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Possible reason: difficult to choose a proper camera pose to keep the actor in FOV</a:t>
            </a:r>
          </a:p>
        </p:txBody>
      </p:sp>
      <p:sp>
        <p:nvSpPr>
          <p:cNvPr id="23" name="Rectangle: Rounded Corners 22">
            <a:extLst>
              <a:ext uri="{FF2B5EF4-FFF2-40B4-BE49-F238E27FC236}">
                <a16:creationId xmlns:a16="http://schemas.microsoft.com/office/drawing/2014/main" id="{59BC2A34-0AB7-4EE9-9CA7-3E0680649535}"/>
              </a:ext>
            </a:extLst>
          </p:cNvPr>
          <p:cNvSpPr/>
          <p:nvPr/>
        </p:nvSpPr>
        <p:spPr>
          <a:xfrm>
            <a:off x="4494653" y="4644481"/>
            <a:ext cx="1506072" cy="621973"/>
          </a:xfrm>
          <a:prstGeom prst="roundRect">
            <a:avLst/>
          </a:prstGeom>
          <a:no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4" name="矩形 5">
            <a:extLst>
              <a:ext uri="{FF2B5EF4-FFF2-40B4-BE49-F238E27FC236}">
                <a16:creationId xmlns:a16="http://schemas.microsoft.com/office/drawing/2014/main" id="{2E06C14E-0B22-4F6D-87C2-C1A29C76A7A8}"/>
              </a:ext>
            </a:extLst>
          </p:cNvPr>
          <p:cNvSpPr/>
          <p:nvPr/>
        </p:nvSpPr>
        <p:spPr>
          <a:xfrm>
            <a:off x="336000" y="1522571"/>
            <a:ext cx="11520000"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In TITAN, add phone related actions to selected action set (only ~25% F1) </a:t>
            </a:r>
          </a:p>
        </p:txBody>
      </p:sp>
      <p:sp>
        <p:nvSpPr>
          <p:cNvPr id="25" name="TextBox 24">
            <a:extLst>
              <a:ext uri="{FF2B5EF4-FFF2-40B4-BE49-F238E27FC236}">
                <a16:creationId xmlns:a16="http://schemas.microsoft.com/office/drawing/2014/main" id="{F886AE3F-56B5-4D66-A51C-8D969D33B615}"/>
              </a:ext>
            </a:extLst>
          </p:cNvPr>
          <p:cNvSpPr txBox="1"/>
          <p:nvPr/>
        </p:nvSpPr>
        <p:spPr>
          <a:xfrm>
            <a:off x="527998" y="1938487"/>
            <a:ext cx="11328002"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Possible reason: these actions are context-dependent, body poses may not be sufficient</a:t>
            </a:r>
          </a:p>
        </p:txBody>
      </p:sp>
    </p:spTree>
    <p:extLst>
      <p:ext uri="{BB962C8B-B14F-4D97-AF65-F5344CB8AC3E}">
        <p14:creationId xmlns:p14="http://schemas.microsoft.com/office/powerpoint/2010/main" val="67503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312477" cy="504001"/>
          </a:xfrm>
        </p:spPr>
        <p:txBody>
          <a:bodyPr>
            <a:normAutofit/>
          </a:bodyPr>
          <a:lstStyle/>
          <a:p>
            <a:r>
              <a:rPr lang="en-US" altLang="zh-CN" dirty="0"/>
              <a:t>Discussions </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12,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15</a:t>
            </a:fld>
            <a:endParaRPr lang="zh-CN" altLang="en-US"/>
          </a:p>
        </p:txBody>
      </p:sp>
      <p:sp>
        <p:nvSpPr>
          <p:cNvPr id="6" name="矩形 5">
            <a:extLst>
              <a:ext uri="{FF2B5EF4-FFF2-40B4-BE49-F238E27FC236}">
                <a16:creationId xmlns:a16="http://schemas.microsoft.com/office/drawing/2014/main" id="{66DBFB27-A838-4406-91B8-57751134DD00}"/>
              </a:ext>
            </a:extLst>
          </p:cNvPr>
          <p:cNvSpPr/>
          <p:nvPr/>
        </p:nvSpPr>
        <p:spPr>
          <a:xfrm>
            <a:off x="336000" y="776718"/>
            <a:ext cx="10036436"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Project Summary</a:t>
            </a:r>
          </a:p>
        </p:txBody>
      </p:sp>
      <p:sp>
        <p:nvSpPr>
          <p:cNvPr id="10" name="TextBox 9">
            <a:extLst>
              <a:ext uri="{FF2B5EF4-FFF2-40B4-BE49-F238E27FC236}">
                <a16:creationId xmlns:a16="http://schemas.microsoft.com/office/drawing/2014/main" id="{F07F78D9-93C6-49FA-8196-CF055946328E}"/>
              </a:ext>
            </a:extLst>
          </p:cNvPr>
          <p:cNvSpPr txBox="1"/>
          <p:nvPr/>
        </p:nvSpPr>
        <p:spPr>
          <a:xfrm>
            <a:off x="327333" y="6197403"/>
            <a:ext cx="11165120" cy="261610"/>
          </a:xfrm>
          <a:prstGeom prst="rect">
            <a:avLst/>
          </a:prstGeom>
          <a:noFill/>
        </p:spPr>
        <p:txBody>
          <a:bodyPr wrap="square" rtlCol="0">
            <a:spAutoFit/>
          </a:bodyPr>
          <a:lstStyle/>
          <a:p>
            <a:r>
              <a:rPr lang="en-US" altLang="zh-CN" sz="1100" dirty="0" err="1">
                <a:ea typeface="黑体" panose="02010609060101010101" pitchFamily="49" charset="-122"/>
                <a:cs typeface="Times New Roman" panose="02020603050405020304" pitchFamily="18" charset="0"/>
              </a:rPr>
              <a:t>Github:https</a:t>
            </a:r>
            <a:r>
              <a:rPr lang="en-US" altLang="zh-CN" sz="1100">
                <a:ea typeface="黑体" panose="02010609060101010101" pitchFamily="49" charset="-122"/>
                <a:cs typeface="Times New Roman" panose="02020603050405020304" pitchFamily="18" charset="0"/>
              </a:rPr>
              <a:t>://github.com/Weijiang-Xiong/Action_Recognition </a:t>
            </a:r>
          </a:p>
        </p:txBody>
      </p:sp>
      <p:sp>
        <p:nvSpPr>
          <p:cNvPr id="11" name="矩形 5">
            <a:extLst>
              <a:ext uri="{FF2B5EF4-FFF2-40B4-BE49-F238E27FC236}">
                <a16:creationId xmlns:a16="http://schemas.microsoft.com/office/drawing/2014/main" id="{617DF66A-75F9-4460-B910-1B7174B6CEEC}"/>
              </a:ext>
            </a:extLst>
          </p:cNvPr>
          <p:cNvSpPr/>
          <p:nvPr/>
        </p:nvSpPr>
        <p:spPr>
          <a:xfrm>
            <a:off x="336000" y="4828555"/>
            <a:ext cx="11520000"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Future Work</a:t>
            </a:r>
          </a:p>
        </p:txBody>
      </p:sp>
      <p:sp>
        <p:nvSpPr>
          <p:cNvPr id="9" name="矩形 5">
            <a:extLst>
              <a:ext uri="{FF2B5EF4-FFF2-40B4-BE49-F238E27FC236}">
                <a16:creationId xmlns:a16="http://schemas.microsoft.com/office/drawing/2014/main" id="{2C84F168-78E5-42D3-ACF6-15FB869D6C60}"/>
              </a:ext>
            </a:extLst>
          </p:cNvPr>
          <p:cNvSpPr/>
          <p:nvPr/>
        </p:nvSpPr>
        <p:spPr>
          <a:xfrm>
            <a:off x="336000" y="3026170"/>
            <a:ext cx="11520000"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Key Takeaways</a:t>
            </a:r>
          </a:p>
        </p:txBody>
      </p:sp>
      <p:sp>
        <p:nvSpPr>
          <p:cNvPr id="12" name="TextBox 11">
            <a:extLst>
              <a:ext uri="{FF2B5EF4-FFF2-40B4-BE49-F238E27FC236}">
                <a16:creationId xmlns:a16="http://schemas.microsoft.com/office/drawing/2014/main" id="{ECC86D8F-BAE1-4A39-86DD-26CE6B59D5E1}"/>
              </a:ext>
            </a:extLst>
          </p:cNvPr>
          <p:cNvSpPr txBox="1"/>
          <p:nvPr/>
        </p:nvSpPr>
        <p:spPr>
          <a:xfrm>
            <a:off x="527999" y="1215482"/>
            <a:ext cx="939185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Learned the recent progress of action recognition </a:t>
            </a:r>
          </a:p>
        </p:txBody>
      </p:sp>
      <p:sp>
        <p:nvSpPr>
          <p:cNvPr id="13" name="TextBox 12">
            <a:extLst>
              <a:ext uri="{FF2B5EF4-FFF2-40B4-BE49-F238E27FC236}">
                <a16:creationId xmlns:a16="http://schemas.microsoft.com/office/drawing/2014/main" id="{2CCADE55-953D-4D39-B019-5AD3C2B85997}"/>
              </a:ext>
            </a:extLst>
          </p:cNvPr>
          <p:cNvSpPr txBox="1"/>
          <p:nvPr/>
        </p:nvSpPr>
        <p:spPr>
          <a:xfrm>
            <a:off x="527998" y="5290220"/>
            <a:ext cx="11328002"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Advanced models (graph-based, attention mechanism), additional features (speed, angular speed) </a:t>
            </a:r>
          </a:p>
        </p:txBody>
      </p:sp>
      <p:sp>
        <p:nvSpPr>
          <p:cNvPr id="14" name="TextBox 13">
            <a:extLst>
              <a:ext uri="{FF2B5EF4-FFF2-40B4-BE49-F238E27FC236}">
                <a16:creationId xmlns:a16="http://schemas.microsoft.com/office/drawing/2014/main" id="{A3EC6E04-7F6C-4668-9F74-B5C4307F8F55}"/>
              </a:ext>
            </a:extLst>
          </p:cNvPr>
          <p:cNvSpPr txBox="1"/>
          <p:nvPr/>
        </p:nvSpPr>
        <p:spPr>
          <a:xfrm>
            <a:off x="527997" y="1646369"/>
            <a:ext cx="939185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Created an evaluation code base for TCG, TITAN and CASR</a:t>
            </a:r>
          </a:p>
        </p:txBody>
      </p:sp>
      <p:sp>
        <p:nvSpPr>
          <p:cNvPr id="15" name="TextBox 14">
            <a:extLst>
              <a:ext uri="{FF2B5EF4-FFF2-40B4-BE49-F238E27FC236}">
                <a16:creationId xmlns:a16="http://schemas.microsoft.com/office/drawing/2014/main" id="{0E91833B-27FF-4352-9C68-C32609AF9A54}"/>
              </a:ext>
            </a:extLst>
          </p:cNvPr>
          <p:cNvSpPr txBox="1"/>
          <p:nvPr/>
        </p:nvSpPr>
        <p:spPr>
          <a:xfrm>
            <a:off x="527995" y="2072292"/>
            <a:ext cx="1132800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Experimented basic feed-forward model and temporal model for pose-based action recognition  </a:t>
            </a:r>
          </a:p>
        </p:txBody>
      </p:sp>
      <p:sp>
        <p:nvSpPr>
          <p:cNvPr id="16" name="TextBox 15">
            <a:extLst>
              <a:ext uri="{FF2B5EF4-FFF2-40B4-BE49-F238E27FC236}">
                <a16:creationId xmlns:a16="http://schemas.microsoft.com/office/drawing/2014/main" id="{8518B53B-45BE-4A31-AA41-9B2C9CF29DF2}"/>
              </a:ext>
            </a:extLst>
          </p:cNvPr>
          <p:cNvSpPr txBox="1"/>
          <p:nvPr/>
        </p:nvSpPr>
        <p:spPr>
          <a:xfrm>
            <a:off x="527994" y="2503179"/>
            <a:ext cx="939185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Explored preprocessing techniques and generalization applications</a:t>
            </a:r>
          </a:p>
        </p:txBody>
      </p:sp>
      <p:sp>
        <p:nvSpPr>
          <p:cNvPr id="17" name="TextBox 16">
            <a:extLst>
              <a:ext uri="{FF2B5EF4-FFF2-40B4-BE49-F238E27FC236}">
                <a16:creationId xmlns:a16="http://schemas.microsoft.com/office/drawing/2014/main" id="{A3B845DB-DABE-44A2-A1E8-2DDEC429578A}"/>
              </a:ext>
            </a:extLst>
          </p:cNvPr>
          <p:cNvSpPr txBox="1"/>
          <p:nvPr/>
        </p:nvSpPr>
        <p:spPr>
          <a:xfrm>
            <a:off x="527994" y="5642518"/>
            <a:ext cx="939185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Methods to promote out-of-distribution performance </a:t>
            </a:r>
          </a:p>
        </p:txBody>
      </p:sp>
      <p:sp>
        <p:nvSpPr>
          <p:cNvPr id="18" name="TextBox 17">
            <a:extLst>
              <a:ext uri="{FF2B5EF4-FFF2-40B4-BE49-F238E27FC236}">
                <a16:creationId xmlns:a16="http://schemas.microsoft.com/office/drawing/2014/main" id="{3AF700A7-FAA0-4E8C-8AB6-8612806B5FFF}"/>
              </a:ext>
            </a:extLst>
          </p:cNvPr>
          <p:cNvSpPr txBox="1"/>
          <p:nvPr/>
        </p:nvSpPr>
        <p:spPr>
          <a:xfrm>
            <a:off x="527994" y="3527254"/>
            <a:ext cx="1023215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A basic feed forward model can recognize </a:t>
            </a:r>
            <a:r>
              <a:rPr lang="en-US" altLang="zh-CN" sz="2200">
                <a:solidFill>
                  <a:srgbClr val="C00000"/>
                </a:solidFill>
                <a:ea typeface="黑体" panose="02010609060101010101" pitchFamily="49" charset="-122"/>
                <a:cs typeface="Times New Roman" panose="02020603050405020304" pitchFamily="18" charset="0"/>
              </a:rPr>
              <a:t>non-context-dependent actions</a:t>
            </a:r>
            <a:r>
              <a:rPr lang="en-US" altLang="zh-CN" sz="2200">
                <a:ea typeface="黑体" panose="02010609060101010101" pitchFamily="49" charset="-122"/>
                <a:cs typeface="Times New Roman" panose="02020603050405020304" pitchFamily="18" charset="0"/>
              </a:rPr>
              <a:t> from poses</a:t>
            </a:r>
          </a:p>
        </p:txBody>
      </p:sp>
      <p:sp>
        <p:nvSpPr>
          <p:cNvPr id="19" name="TextBox 18">
            <a:extLst>
              <a:ext uri="{FF2B5EF4-FFF2-40B4-BE49-F238E27FC236}">
                <a16:creationId xmlns:a16="http://schemas.microsoft.com/office/drawing/2014/main" id="{A4E38C18-FE00-4013-89D2-D89D2F759BB2}"/>
              </a:ext>
            </a:extLst>
          </p:cNvPr>
          <p:cNvSpPr txBox="1"/>
          <p:nvPr/>
        </p:nvSpPr>
        <p:spPr>
          <a:xfrm>
            <a:off x="527994" y="3918847"/>
            <a:ext cx="10964459"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When multiple persons exist in a frame, it’s better to use </a:t>
            </a:r>
            <a:r>
              <a:rPr lang="en-US" altLang="zh-CN" sz="2200">
                <a:solidFill>
                  <a:srgbClr val="C00000"/>
                </a:solidFill>
                <a:ea typeface="黑体" panose="02010609060101010101" pitchFamily="49" charset="-122"/>
                <a:cs typeface="Times New Roman" panose="02020603050405020304" pitchFamily="18" charset="0"/>
              </a:rPr>
              <a:t>relative keypoint coordinates</a:t>
            </a:r>
          </a:p>
        </p:txBody>
      </p:sp>
      <p:sp>
        <p:nvSpPr>
          <p:cNvPr id="20" name="TextBox 19">
            <a:extLst>
              <a:ext uri="{FF2B5EF4-FFF2-40B4-BE49-F238E27FC236}">
                <a16:creationId xmlns:a16="http://schemas.microsoft.com/office/drawing/2014/main" id="{3AC09BC8-3A4D-4B8D-B1E3-8A30120DFA4B}"/>
              </a:ext>
            </a:extLst>
          </p:cNvPr>
          <p:cNvSpPr txBox="1"/>
          <p:nvPr/>
        </p:nvSpPr>
        <p:spPr>
          <a:xfrm>
            <a:off x="527994" y="4360899"/>
            <a:ext cx="11178453"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Take care of the </a:t>
            </a:r>
            <a:r>
              <a:rPr lang="en-US" altLang="zh-CN" sz="2200">
                <a:solidFill>
                  <a:srgbClr val="C00000"/>
                </a:solidFill>
                <a:ea typeface="黑体" panose="02010609060101010101" pitchFamily="49" charset="-122"/>
                <a:cs typeface="Times New Roman" panose="02020603050405020304" pitchFamily="18" charset="0"/>
              </a:rPr>
              <a:t>out-of-distribution problem </a:t>
            </a:r>
            <a:r>
              <a:rPr lang="en-US" altLang="zh-CN" sz="2200">
                <a:ea typeface="黑体" panose="02010609060101010101" pitchFamily="49" charset="-122"/>
                <a:cs typeface="Times New Roman" panose="02020603050405020304" pitchFamily="18" charset="0"/>
              </a:rPr>
              <a:t>when transferring to different datasets</a:t>
            </a:r>
          </a:p>
        </p:txBody>
      </p:sp>
    </p:spTree>
    <p:extLst>
      <p:ext uri="{BB962C8B-B14F-4D97-AF65-F5344CB8AC3E}">
        <p14:creationId xmlns:p14="http://schemas.microsoft.com/office/powerpoint/2010/main" val="106782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P spid="13" grpId="0"/>
      <p:bldP spid="17" grpId="0"/>
      <p:bldP spid="18"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D43B-1AFB-47B3-BB50-A09E5C4CFC05}"/>
              </a:ext>
            </a:extLst>
          </p:cNvPr>
          <p:cNvSpPr>
            <a:spLocks noGrp="1"/>
          </p:cNvSpPr>
          <p:nvPr>
            <p:ph type="title"/>
          </p:nvPr>
        </p:nvSpPr>
        <p:spPr/>
        <p:txBody>
          <a:bodyPr/>
          <a:lstStyle/>
          <a:p>
            <a:endParaRPr lang="zh-CN" altLang="en-US"/>
          </a:p>
        </p:txBody>
      </p:sp>
      <p:sp>
        <p:nvSpPr>
          <p:cNvPr id="3" name="Date Placeholder 2">
            <a:extLst>
              <a:ext uri="{FF2B5EF4-FFF2-40B4-BE49-F238E27FC236}">
                <a16:creationId xmlns:a16="http://schemas.microsoft.com/office/drawing/2014/main" id="{6CDB6A07-5709-4D08-947F-846B16BC632B}"/>
              </a:ext>
            </a:extLst>
          </p:cNvPr>
          <p:cNvSpPr>
            <a:spLocks noGrp="1"/>
          </p:cNvSpPr>
          <p:nvPr>
            <p:ph type="dt" sz="half" idx="10"/>
          </p:nvPr>
        </p:nvSpPr>
        <p:spPr/>
        <p:txBody>
          <a:bodyPr/>
          <a:lstStyle/>
          <a:p>
            <a:fld id="{40B208D0-5C56-4CC0-905E-2BB4A5101381}" type="datetime4">
              <a:rPr lang="en-US" altLang="zh-CN" smtClean="0"/>
              <a:t>January 12, 2022</a:t>
            </a:fld>
            <a:endParaRPr lang="zh-CN" altLang="en-US"/>
          </a:p>
        </p:txBody>
      </p:sp>
      <p:sp>
        <p:nvSpPr>
          <p:cNvPr id="4" name="Footer Placeholder 3">
            <a:extLst>
              <a:ext uri="{FF2B5EF4-FFF2-40B4-BE49-F238E27FC236}">
                <a16:creationId xmlns:a16="http://schemas.microsoft.com/office/drawing/2014/main" id="{A5CC7844-1F30-4714-9EB7-33EFB5813E2A}"/>
              </a:ext>
            </a:extLst>
          </p:cNvPr>
          <p:cNvSpPr>
            <a:spLocks noGrp="1"/>
          </p:cNvSpPr>
          <p:nvPr>
            <p:ph type="ftr" sz="quarter" idx="11"/>
          </p:nvPr>
        </p:nvSpPr>
        <p:spPr/>
        <p:txBody>
          <a:bodyPr/>
          <a:lstStyle/>
          <a:p>
            <a:r>
              <a:rPr lang="en-US" altLang="zh-CN"/>
              <a:t>Action Recognition for Self-Driving Cars</a:t>
            </a:r>
            <a:endParaRPr lang="zh-CN" altLang="en-US"/>
          </a:p>
        </p:txBody>
      </p:sp>
      <p:sp>
        <p:nvSpPr>
          <p:cNvPr id="5" name="Slide Number Placeholder 4">
            <a:extLst>
              <a:ext uri="{FF2B5EF4-FFF2-40B4-BE49-F238E27FC236}">
                <a16:creationId xmlns:a16="http://schemas.microsoft.com/office/drawing/2014/main" id="{35FDDCFD-0FD7-48B0-ACE3-7AAF3EC50247}"/>
              </a:ext>
            </a:extLst>
          </p:cNvPr>
          <p:cNvSpPr>
            <a:spLocks noGrp="1"/>
          </p:cNvSpPr>
          <p:nvPr>
            <p:ph type="sldNum" sz="quarter" idx="12"/>
          </p:nvPr>
        </p:nvSpPr>
        <p:spPr/>
        <p:txBody>
          <a:bodyPr/>
          <a:lstStyle/>
          <a:p>
            <a:fld id="{B6EE4CE8-67DD-4AAC-82D8-3F81517F6647}" type="slidenum">
              <a:rPr lang="zh-CN" altLang="en-US" smtClean="0"/>
              <a:pPr/>
              <a:t>16</a:t>
            </a:fld>
            <a:endParaRPr lang="zh-CN" altLang="en-US"/>
          </a:p>
        </p:txBody>
      </p:sp>
      <p:grpSp>
        <p:nvGrpSpPr>
          <p:cNvPr id="41" name="Group 40">
            <a:extLst>
              <a:ext uri="{FF2B5EF4-FFF2-40B4-BE49-F238E27FC236}">
                <a16:creationId xmlns:a16="http://schemas.microsoft.com/office/drawing/2014/main" id="{31563536-40FD-4AB7-898F-88032EB1C54C}"/>
              </a:ext>
            </a:extLst>
          </p:cNvPr>
          <p:cNvGrpSpPr/>
          <p:nvPr/>
        </p:nvGrpSpPr>
        <p:grpSpPr>
          <a:xfrm>
            <a:off x="735817" y="1960593"/>
            <a:ext cx="8522181" cy="2160000"/>
            <a:chOff x="735817" y="1960593"/>
            <a:chExt cx="8522181" cy="2160000"/>
          </a:xfrm>
        </p:grpSpPr>
        <p:grpSp>
          <p:nvGrpSpPr>
            <p:cNvPr id="8" name="Group 7">
              <a:extLst>
                <a:ext uri="{FF2B5EF4-FFF2-40B4-BE49-F238E27FC236}">
                  <a16:creationId xmlns:a16="http://schemas.microsoft.com/office/drawing/2014/main" id="{CC5713B1-0963-4F9A-95EB-25E6C1B5660B}"/>
                </a:ext>
              </a:extLst>
            </p:cNvPr>
            <p:cNvGrpSpPr/>
            <p:nvPr/>
          </p:nvGrpSpPr>
          <p:grpSpPr>
            <a:xfrm>
              <a:off x="735817" y="1960593"/>
              <a:ext cx="6754859" cy="2160000"/>
              <a:chOff x="2515456" y="1025165"/>
              <a:chExt cx="6754859" cy="2160000"/>
            </a:xfrm>
          </p:grpSpPr>
          <p:grpSp>
            <p:nvGrpSpPr>
              <p:cNvPr id="9" name="Group 8">
                <a:extLst>
                  <a:ext uri="{FF2B5EF4-FFF2-40B4-BE49-F238E27FC236}">
                    <a16:creationId xmlns:a16="http://schemas.microsoft.com/office/drawing/2014/main" id="{EC1A7DE1-7678-4D66-BD72-B85CED1D1067}"/>
                  </a:ext>
                </a:extLst>
              </p:cNvPr>
              <p:cNvGrpSpPr/>
              <p:nvPr/>
            </p:nvGrpSpPr>
            <p:grpSpPr>
              <a:xfrm>
                <a:off x="2515456" y="1025165"/>
                <a:ext cx="6448388" cy="2160000"/>
                <a:chOff x="1036363" y="2528633"/>
                <a:chExt cx="7975674" cy="2661011"/>
              </a:xfrm>
            </p:grpSpPr>
            <p:pic>
              <p:nvPicPr>
                <p:cNvPr id="12" name="Picture 2">
                  <a:extLst>
                    <a:ext uri="{FF2B5EF4-FFF2-40B4-BE49-F238E27FC236}">
                      <a16:creationId xmlns:a16="http://schemas.microsoft.com/office/drawing/2014/main" id="{D7EB031B-B00F-4638-82BE-98E04CC571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363" y="2528633"/>
                  <a:ext cx="1050978" cy="250288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2FBEED04-AA03-4AE4-BBE6-F3D534A41596}"/>
                    </a:ext>
                  </a:extLst>
                </p:cNvPr>
                <p:cNvSpPr/>
                <p:nvPr/>
              </p:nvSpPr>
              <p:spPr>
                <a:xfrm rot="16200000">
                  <a:off x="2406792" y="3378814"/>
                  <a:ext cx="1838528" cy="802518"/>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Linear Layer</a:t>
                  </a:r>
                  <a:endParaRPr lang="zh-CN" altLang="en-US">
                    <a:solidFill>
                      <a:schemeClr val="tx1"/>
                    </a:solidFill>
                  </a:endParaRPr>
                </a:p>
              </p:txBody>
            </p:sp>
            <p:sp>
              <p:nvSpPr>
                <p:cNvPr id="14" name="Rectangle 13">
                  <a:extLst>
                    <a:ext uri="{FF2B5EF4-FFF2-40B4-BE49-F238E27FC236}">
                      <a16:creationId xmlns:a16="http://schemas.microsoft.com/office/drawing/2014/main" id="{A94DC483-8BBC-449B-9B42-B80979EFBCF7}"/>
                    </a:ext>
                  </a:extLst>
                </p:cNvPr>
                <p:cNvSpPr/>
                <p:nvPr/>
              </p:nvSpPr>
              <p:spPr>
                <a:xfrm rot="16200000">
                  <a:off x="3520595" y="3378814"/>
                  <a:ext cx="1838528" cy="802518"/>
                </a:xfrm>
                <a:prstGeom prst="rect">
                  <a:avLst/>
                </a:prstGeom>
                <a:solidFill>
                  <a:schemeClr val="accent2">
                    <a:lumMod val="20000"/>
                    <a:lumOff val="80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Dropout</a:t>
                  </a:r>
                  <a:endParaRPr lang="zh-CN" altLang="en-US">
                    <a:solidFill>
                      <a:schemeClr val="tx1"/>
                    </a:solidFill>
                  </a:endParaRPr>
                </a:p>
              </p:txBody>
            </p:sp>
            <p:sp>
              <p:nvSpPr>
                <p:cNvPr id="15" name="Rectangle 14">
                  <a:extLst>
                    <a:ext uri="{FF2B5EF4-FFF2-40B4-BE49-F238E27FC236}">
                      <a16:creationId xmlns:a16="http://schemas.microsoft.com/office/drawing/2014/main" id="{927E9B33-EC72-423F-8ECF-186027DA7BF3}"/>
                    </a:ext>
                  </a:extLst>
                </p:cNvPr>
                <p:cNvSpPr/>
                <p:nvPr/>
              </p:nvSpPr>
              <p:spPr>
                <a:xfrm rot="16200000">
                  <a:off x="4634398" y="3378814"/>
                  <a:ext cx="1838528" cy="802518"/>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Linear Layer</a:t>
                  </a:r>
                  <a:endParaRPr lang="zh-CN" altLang="en-US">
                    <a:solidFill>
                      <a:schemeClr val="tx1"/>
                    </a:solidFill>
                  </a:endParaRPr>
                </a:p>
              </p:txBody>
            </p:sp>
            <p:sp>
              <p:nvSpPr>
                <p:cNvPr id="16" name="Rectangle 15">
                  <a:extLst>
                    <a:ext uri="{FF2B5EF4-FFF2-40B4-BE49-F238E27FC236}">
                      <a16:creationId xmlns:a16="http://schemas.microsoft.com/office/drawing/2014/main" id="{3991DC4C-2DDE-431F-9DFA-F4736ABDC516}"/>
                    </a:ext>
                  </a:extLst>
                </p:cNvPr>
                <p:cNvSpPr/>
                <p:nvPr/>
              </p:nvSpPr>
              <p:spPr>
                <a:xfrm rot="16200000">
                  <a:off x="5719076" y="3378813"/>
                  <a:ext cx="1838528" cy="802518"/>
                </a:xfrm>
                <a:prstGeom prst="rect">
                  <a:avLst/>
                </a:prstGeom>
                <a:solidFill>
                  <a:schemeClr val="accent2">
                    <a:lumMod val="20000"/>
                    <a:lumOff val="80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Dropout</a:t>
                  </a:r>
                  <a:endParaRPr lang="zh-CN" altLang="en-US">
                    <a:solidFill>
                      <a:schemeClr val="tx1"/>
                    </a:solidFill>
                  </a:endParaRPr>
                </a:p>
              </p:txBody>
            </p:sp>
            <p:sp>
              <p:nvSpPr>
                <p:cNvPr id="17" name="Oval 16">
                  <a:extLst>
                    <a:ext uri="{FF2B5EF4-FFF2-40B4-BE49-F238E27FC236}">
                      <a16:creationId xmlns:a16="http://schemas.microsoft.com/office/drawing/2014/main" id="{D7B68A8C-9DBC-4C47-9422-6B7CCFB0A48E}"/>
                    </a:ext>
                  </a:extLst>
                </p:cNvPr>
                <p:cNvSpPr/>
                <p:nvPr/>
              </p:nvSpPr>
              <p:spPr>
                <a:xfrm>
                  <a:off x="2389337" y="3741160"/>
                  <a:ext cx="77821" cy="7782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Straight Arrow Connector 17">
                  <a:extLst>
                    <a:ext uri="{FF2B5EF4-FFF2-40B4-BE49-F238E27FC236}">
                      <a16:creationId xmlns:a16="http://schemas.microsoft.com/office/drawing/2014/main" id="{D4B3740F-8F5C-40E3-8BC4-B8AD4582F7C9}"/>
                    </a:ext>
                  </a:extLst>
                </p:cNvPr>
                <p:cNvCxnSpPr>
                  <a:cxnSpLocks/>
                  <a:stCxn id="12" idx="3"/>
                  <a:endCxn id="13" idx="0"/>
                </p:cNvCxnSpPr>
                <p:nvPr/>
              </p:nvCxnSpPr>
              <p:spPr>
                <a:xfrm>
                  <a:off x="2087341" y="3780073"/>
                  <a:ext cx="83745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795C04D-C0D7-44A9-9595-30EFB0FA97C3}"/>
                    </a:ext>
                  </a:extLst>
                </p:cNvPr>
                <p:cNvCxnSpPr>
                  <a:cxnSpLocks/>
                  <a:stCxn id="14" idx="2"/>
                  <a:endCxn id="15" idx="0"/>
                </p:cNvCxnSpPr>
                <p:nvPr/>
              </p:nvCxnSpPr>
              <p:spPr>
                <a:xfrm>
                  <a:off x="4841118" y="3780073"/>
                  <a:ext cx="31128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3740306-5C67-49B6-A7FE-70BCFC291BF4}"/>
                    </a:ext>
                  </a:extLst>
                </p:cNvPr>
                <p:cNvCxnSpPr>
                  <a:cxnSpLocks/>
                  <a:stCxn id="15" idx="2"/>
                  <a:endCxn id="16" idx="0"/>
                </p:cNvCxnSpPr>
                <p:nvPr/>
              </p:nvCxnSpPr>
              <p:spPr>
                <a:xfrm flipV="1">
                  <a:off x="5954921" y="3780072"/>
                  <a:ext cx="282160" cy="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75BEBC7-D71A-46F2-BB8B-9D90E5AE430F}"/>
                    </a:ext>
                  </a:extLst>
                </p:cNvPr>
                <p:cNvCxnSpPr>
                  <a:cxnSpLocks/>
                  <a:stCxn id="13" idx="2"/>
                  <a:endCxn id="14" idx="0"/>
                </p:cNvCxnSpPr>
                <p:nvPr/>
              </p:nvCxnSpPr>
              <p:spPr>
                <a:xfrm>
                  <a:off x="3727315" y="3780073"/>
                  <a:ext cx="31128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6419BB-F99E-464E-A138-B62AA75B2992}"/>
                    </a:ext>
                  </a:extLst>
                </p:cNvPr>
                <p:cNvCxnSpPr>
                  <a:cxnSpLocks/>
                  <a:stCxn id="16" idx="2"/>
                </p:cNvCxnSpPr>
                <p:nvPr/>
              </p:nvCxnSpPr>
              <p:spPr>
                <a:xfrm>
                  <a:off x="7039599" y="3780072"/>
                  <a:ext cx="48961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 name="Flowchart: Or 22">
                  <a:extLst>
                    <a:ext uri="{FF2B5EF4-FFF2-40B4-BE49-F238E27FC236}">
                      <a16:creationId xmlns:a16="http://schemas.microsoft.com/office/drawing/2014/main" id="{2DE87810-DB15-4E72-9881-7A2A1E3BB1D2}"/>
                    </a:ext>
                  </a:extLst>
                </p:cNvPr>
                <p:cNvSpPr/>
                <p:nvPr/>
              </p:nvSpPr>
              <p:spPr>
                <a:xfrm>
                  <a:off x="7529209" y="3653613"/>
                  <a:ext cx="252918" cy="252918"/>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Connector: Elbow 23">
                  <a:extLst>
                    <a:ext uri="{FF2B5EF4-FFF2-40B4-BE49-F238E27FC236}">
                      <a16:creationId xmlns:a16="http://schemas.microsoft.com/office/drawing/2014/main" id="{83ACBDAE-B7A8-4047-B6A5-3970266D462F}"/>
                    </a:ext>
                  </a:extLst>
                </p:cNvPr>
                <p:cNvCxnSpPr>
                  <a:stCxn id="17" idx="4"/>
                  <a:endCxn id="23" idx="4"/>
                </p:cNvCxnSpPr>
                <p:nvPr/>
              </p:nvCxnSpPr>
              <p:spPr>
                <a:xfrm rot="16200000" flipH="1">
                  <a:off x="4998183" y="1249046"/>
                  <a:ext cx="87550" cy="5227420"/>
                </a:xfrm>
                <a:prstGeom prst="bentConnector3">
                  <a:avLst>
                    <a:gd name="adj1" fmla="val 1318504"/>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87A7BEC-C6F4-4657-BB70-B21B83C36029}"/>
                    </a:ext>
                  </a:extLst>
                </p:cNvPr>
                <p:cNvSpPr/>
                <p:nvPr/>
              </p:nvSpPr>
              <p:spPr>
                <a:xfrm rot="16200000">
                  <a:off x="7746487" y="3377215"/>
                  <a:ext cx="1725391" cy="805709"/>
                </a:xfrm>
                <a:prstGeom prst="rect">
                  <a:avLst/>
                </a:prstGeom>
                <a:solidFill>
                  <a:schemeClr val="accent1">
                    <a:lumMod val="40000"/>
                    <a:lumOff val="6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Embedded Features</a:t>
                  </a:r>
                  <a:endParaRPr lang="zh-CN" altLang="en-US">
                    <a:solidFill>
                      <a:schemeClr val="tx1"/>
                    </a:solidFill>
                  </a:endParaRPr>
                </a:p>
              </p:txBody>
            </p:sp>
            <p:cxnSp>
              <p:nvCxnSpPr>
                <p:cNvPr id="26" name="Straight Arrow Connector 25">
                  <a:extLst>
                    <a:ext uri="{FF2B5EF4-FFF2-40B4-BE49-F238E27FC236}">
                      <a16:creationId xmlns:a16="http://schemas.microsoft.com/office/drawing/2014/main" id="{C2D15702-F2DC-492C-B22B-CAE5B7FC4D4E}"/>
                    </a:ext>
                  </a:extLst>
                </p:cNvPr>
                <p:cNvCxnSpPr>
                  <a:cxnSpLocks/>
                  <a:stCxn id="23" idx="6"/>
                  <a:endCxn id="25" idx="0"/>
                </p:cNvCxnSpPr>
                <p:nvPr/>
              </p:nvCxnSpPr>
              <p:spPr>
                <a:xfrm flipV="1">
                  <a:off x="7782127" y="3780068"/>
                  <a:ext cx="424202" cy="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95A014AE-4758-4F87-B9DA-6573C5440996}"/>
                    </a:ext>
                  </a:extLst>
                </p:cNvPr>
                <p:cNvSpPr/>
                <p:nvPr/>
              </p:nvSpPr>
              <p:spPr>
                <a:xfrm>
                  <a:off x="2250333" y="2686764"/>
                  <a:ext cx="5744799" cy="2502880"/>
                </a:xfrm>
                <a:prstGeom prst="roundRect">
                  <a:avLst/>
                </a:prstGeom>
                <a:noFill/>
                <a:ln w="190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C3D2C2A-F235-4560-AB3D-57FFCD2C2C3C}"/>
                        </a:ext>
                      </a:extLst>
                    </p:cNvPr>
                    <p:cNvSpPr txBox="1"/>
                    <p:nvPr/>
                  </p:nvSpPr>
                  <p:spPr>
                    <a:xfrm>
                      <a:off x="6819954" y="2700928"/>
                      <a:ext cx="13894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 </m:t>
                            </m:r>
                            <m:r>
                              <a:rPr lang="en-US" altLang="zh-CN" i="1" smtClean="0">
                                <a:latin typeface="Cambria Math" panose="02040503050406030204" pitchFamily="18" charset="0"/>
                              </a:rPr>
                              <m:t>𝑁</m:t>
                            </m:r>
                          </m:oMath>
                        </m:oMathPara>
                      </a14:m>
                      <a:endParaRPr lang="zh-CN" altLang="en-US"/>
                    </a:p>
                  </p:txBody>
                </p:sp>
              </mc:Choice>
              <mc:Fallback xmlns="">
                <p:sp>
                  <p:nvSpPr>
                    <p:cNvPr id="24" name="TextBox 23">
                      <a:extLst>
                        <a:ext uri="{FF2B5EF4-FFF2-40B4-BE49-F238E27FC236}">
                          <a16:creationId xmlns:a16="http://schemas.microsoft.com/office/drawing/2014/main" id="{661A3C82-F323-4691-90EF-3BB9A1341DDD}"/>
                        </a:ext>
                      </a:extLst>
                    </p:cNvPr>
                    <p:cNvSpPr txBox="1">
                      <a:spLocks noRot="1" noChangeAspect="1" noMove="1" noResize="1" noEditPoints="1" noAdjustHandles="1" noChangeArrowheads="1" noChangeShapeType="1" noTextEdit="1"/>
                    </p:cNvSpPr>
                    <p:nvPr/>
                  </p:nvSpPr>
                  <p:spPr>
                    <a:xfrm>
                      <a:off x="6819954" y="2700928"/>
                      <a:ext cx="1389462" cy="369332"/>
                    </a:xfrm>
                    <a:prstGeom prst="rect">
                      <a:avLst/>
                    </a:prstGeom>
                    <a:blipFill>
                      <a:blip r:embed="rId4"/>
                      <a:stretch>
                        <a:fillRect b="-16327"/>
                      </a:stretch>
                    </a:blipFill>
                  </p:spPr>
                  <p:txBody>
                    <a:bodyPr/>
                    <a:lstStyle/>
                    <a:p>
                      <a:r>
                        <a:rPr lang="zh-CN" altLang="en-US">
                          <a:noFill/>
                        </a:rPr>
                        <a:t> </a:t>
                      </a:r>
                    </a:p>
                  </p:txBody>
                </p:sp>
              </mc:Fallback>
            </mc:AlternateContent>
          </p:grpSp>
          <p:cxnSp>
            <p:nvCxnSpPr>
              <p:cNvPr id="10" name="Straight Arrow Connector 9">
                <a:extLst>
                  <a:ext uri="{FF2B5EF4-FFF2-40B4-BE49-F238E27FC236}">
                    <a16:creationId xmlns:a16="http://schemas.microsoft.com/office/drawing/2014/main" id="{07427074-AF4D-4F8F-A625-4C6DE23508DB}"/>
                  </a:ext>
                </a:extLst>
              </p:cNvPr>
              <p:cNvCxnSpPr>
                <a:cxnSpLocks/>
                <a:stCxn id="25" idx="2"/>
              </p:cNvCxnSpPr>
              <p:nvPr/>
            </p:nvCxnSpPr>
            <p:spPr>
              <a:xfrm>
                <a:off x="8963844" y="2040982"/>
                <a:ext cx="306471"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34A79966-3021-42AF-A272-B05F1DF96FA7}"/>
                </a:ext>
              </a:extLst>
            </p:cNvPr>
            <p:cNvGrpSpPr/>
            <p:nvPr/>
          </p:nvGrpSpPr>
          <p:grpSpPr>
            <a:xfrm>
              <a:off x="7490676" y="2299405"/>
              <a:ext cx="1767322" cy="1354010"/>
              <a:chOff x="8970068" y="4175184"/>
              <a:chExt cx="1767322" cy="1354010"/>
            </a:xfrm>
          </p:grpSpPr>
          <p:grpSp>
            <p:nvGrpSpPr>
              <p:cNvPr id="32" name="Group 31">
                <a:extLst>
                  <a:ext uri="{FF2B5EF4-FFF2-40B4-BE49-F238E27FC236}">
                    <a16:creationId xmlns:a16="http://schemas.microsoft.com/office/drawing/2014/main" id="{DFB3C86B-7E2A-463A-BF2C-97D846131FE5}"/>
                  </a:ext>
                </a:extLst>
              </p:cNvPr>
              <p:cNvGrpSpPr/>
              <p:nvPr/>
            </p:nvGrpSpPr>
            <p:grpSpPr>
              <a:xfrm rot="5400000">
                <a:off x="9364377" y="4156181"/>
                <a:ext cx="1354010" cy="1392016"/>
                <a:chOff x="7969453" y="4156421"/>
                <a:chExt cx="1354010" cy="1392016"/>
              </a:xfrm>
            </p:grpSpPr>
            <p:sp>
              <p:nvSpPr>
                <p:cNvPr id="34" name="Rectangle 33">
                  <a:extLst>
                    <a:ext uri="{FF2B5EF4-FFF2-40B4-BE49-F238E27FC236}">
                      <a16:creationId xmlns:a16="http://schemas.microsoft.com/office/drawing/2014/main" id="{FCA144C7-D4A9-4E3A-87D4-CDF722C5AF54}"/>
                    </a:ext>
                  </a:extLst>
                </p:cNvPr>
                <p:cNvSpPr/>
                <p:nvPr/>
              </p:nvSpPr>
              <p:spPr>
                <a:xfrm rot="16200000">
                  <a:off x="7655086" y="4470788"/>
                  <a:ext cx="988353" cy="359619"/>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dirty="0">
                      <a:solidFill>
                        <a:schemeClr val="tx1"/>
                      </a:solidFill>
                    </a:rPr>
                    <a:t>Linear 1</a:t>
                  </a:r>
                  <a:endParaRPr lang="zh-CN" altLang="en-US" sz="1600">
                    <a:solidFill>
                      <a:schemeClr val="tx1"/>
                    </a:solidFill>
                  </a:endParaRPr>
                </a:p>
              </p:txBody>
            </p:sp>
            <p:cxnSp>
              <p:nvCxnSpPr>
                <p:cNvPr id="35" name="Straight Arrow Connector 34">
                  <a:extLst>
                    <a:ext uri="{FF2B5EF4-FFF2-40B4-BE49-F238E27FC236}">
                      <a16:creationId xmlns:a16="http://schemas.microsoft.com/office/drawing/2014/main" id="{93A8226B-9327-4485-879C-3DB783E7BC87}"/>
                    </a:ext>
                  </a:extLst>
                </p:cNvPr>
                <p:cNvCxnSpPr>
                  <a:cxnSpLocks/>
                </p:cNvCxnSpPr>
                <p:nvPr/>
              </p:nvCxnSpPr>
              <p:spPr>
                <a:xfrm flipV="1">
                  <a:off x="8149263" y="5152437"/>
                  <a:ext cx="0" cy="19735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AFF63E53-469C-487F-9CB7-2BE021B68181}"/>
                    </a:ext>
                  </a:extLst>
                </p:cNvPr>
                <p:cNvSpPr/>
                <p:nvPr/>
              </p:nvSpPr>
              <p:spPr>
                <a:xfrm rot="16200000">
                  <a:off x="8649477" y="4478579"/>
                  <a:ext cx="988353" cy="359619"/>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dirty="0">
                      <a:solidFill>
                        <a:schemeClr val="tx1"/>
                      </a:solidFill>
                    </a:rPr>
                    <a:t>Linear K</a:t>
                  </a:r>
                  <a:endParaRPr lang="zh-CN" altLang="en-US" sz="1600">
                    <a:solidFill>
                      <a:schemeClr val="tx1"/>
                    </a:solidFill>
                  </a:endParaRPr>
                </a:p>
              </p:txBody>
            </p:sp>
            <p:cxnSp>
              <p:nvCxnSpPr>
                <p:cNvPr id="37" name="Straight Arrow Connector 36">
                  <a:extLst>
                    <a:ext uri="{FF2B5EF4-FFF2-40B4-BE49-F238E27FC236}">
                      <a16:creationId xmlns:a16="http://schemas.microsoft.com/office/drawing/2014/main" id="{2BBEE734-929E-4BA6-8A43-B2991A1F85E2}"/>
                    </a:ext>
                  </a:extLst>
                </p:cNvPr>
                <p:cNvCxnSpPr>
                  <a:cxnSpLocks/>
                </p:cNvCxnSpPr>
                <p:nvPr/>
              </p:nvCxnSpPr>
              <p:spPr>
                <a:xfrm flipV="1">
                  <a:off x="9143653" y="5152437"/>
                  <a:ext cx="1" cy="198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C5E73E8-466A-4ECF-9BC8-3E4E5BD6FD67}"/>
                    </a:ext>
                  </a:extLst>
                </p:cNvPr>
                <p:cNvCxnSpPr>
                  <a:cxnSpLocks/>
                </p:cNvCxnSpPr>
                <p:nvPr/>
              </p:nvCxnSpPr>
              <p:spPr>
                <a:xfrm flipV="1">
                  <a:off x="8635820" y="5152437"/>
                  <a:ext cx="0" cy="396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492232-6C2E-44C6-8410-C9D8180E10CA}"/>
                    </a:ext>
                  </a:extLst>
                </p:cNvPr>
                <p:cNvCxnSpPr>
                  <a:cxnSpLocks/>
                </p:cNvCxnSpPr>
                <p:nvPr/>
              </p:nvCxnSpPr>
              <p:spPr>
                <a:xfrm>
                  <a:off x="8149262" y="5347934"/>
                  <a:ext cx="994391" cy="0"/>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1FB9C86-7FDB-475A-996E-27E04338E58E}"/>
                        </a:ext>
                      </a:extLst>
                    </p:cNvPr>
                    <p:cNvSpPr txBox="1"/>
                    <p:nvPr/>
                  </p:nvSpPr>
                  <p:spPr>
                    <a:xfrm>
                      <a:off x="8506893" y="4523276"/>
                      <a:ext cx="2548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a:p>
                  </p:txBody>
                </p:sp>
              </mc:Choice>
              <mc:Fallback xmlns="">
                <p:sp>
                  <p:nvSpPr>
                    <p:cNvPr id="72" name="TextBox 71">
                      <a:extLst>
                        <a:ext uri="{FF2B5EF4-FFF2-40B4-BE49-F238E27FC236}">
                          <a16:creationId xmlns:a16="http://schemas.microsoft.com/office/drawing/2014/main" id="{23131DE1-E16E-4931-BE29-F7D67CE8A82A}"/>
                        </a:ext>
                      </a:extLst>
                    </p:cNvPr>
                    <p:cNvSpPr txBox="1">
                      <a:spLocks noRot="1" noChangeAspect="1" noMove="1" noResize="1" noEditPoints="1" noAdjustHandles="1" noChangeArrowheads="1" noChangeShapeType="1" noTextEdit="1"/>
                    </p:cNvSpPr>
                    <p:nvPr/>
                  </p:nvSpPr>
                  <p:spPr>
                    <a:xfrm>
                      <a:off x="8506893" y="4523276"/>
                      <a:ext cx="254877" cy="276999"/>
                    </a:xfrm>
                    <a:prstGeom prst="rect">
                      <a:avLst/>
                    </a:prstGeom>
                    <a:blipFill>
                      <a:blip r:embed="rId5"/>
                      <a:stretch>
                        <a:fillRect t="-4762" b="-7143"/>
                      </a:stretch>
                    </a:blipFill>
                  </p:spPr>
                  <p:txBody>
                    <a:bodyPr/>
                    <a:lstStyle/>
                    <a:p>
                      <a:r>
                        <a:rPr lang="zh-CN" altLang="en-US">
                          <a:noFill/>
                        </a:rPr>
                        <a:t> </a:t>
                      </a:r>
                    </a:p>
                  </p:txBody>
                </p:sp>
              </mc:Fallback>
            </mc:AlternateContent>
          </p:grpSp>
          <p:sp>
            <p:nvSpPr>
              <p:cNvPr id="33" name="Rectangle 32">
                <a:extLst>
                  <a:ext uri="{FF2B5EF4-FFF2-40B4-BE49-F238E27FC236}">
                    <a16:creationId xmlns:a16="http://schemas.microsoft.com/office/drawing/2014/main" id="{F62649E9-5E1A-465F-B59B-6248FB89D3C4}"/>
                  </a:ext>
                </a:extLst>
              </p:cNvPr>
              <p:cNvSpPr/>
              <p:nvPr/>
            </p:nvSpPr>
            <p:spPr>
              <a:xfrm rot="16200000" flipH="1">
                <a:off x="8655701" y="4666924"/>
                <a:ext cx="988353" cy="359619"/>
              </a:xfrm>
              <a:prstGeom prst="rect">
                <a:avLst/>
              </a:prstGeom>
              <a:solidFill>
                <a:schemeClr val="accent6">
                  <a:lumMod val="40000"/>
                  <a:lumOff val="60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a:solidFill>
                      <a:schemeClr val="tx1"/>
                    </a:solidFill>
                  </a:rPr>
                  <a:t>LSTM</a:t>
                </a:r>
                <a:endParaRPr lang="zh-CN" altLang="en-US" sz="1600">
                  <a:solidFill>
                    <a:schemeClr val="tx1"/>
                  </a:solidFill>
                </a:endParaRPr>
              </a:p>
            </p:txBody>
          </p:sp>
        </p:grpSp>
      </p:grpSp>
    </p:spTree>
    <p:extLst>
      <p:ext uri="{BB962C8B-B14F-4D97-AF65-F5344CB8AC3E}">
        <p14:creationId xmlns:p14="http://schemas.microsoft.com/office/powerpoint/2010/main" val="4002727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BD20EFE-D086-4AD3-8F47-7B56F253A125}"/>
              </a:ext>
            </a:extLst>
          </p:cNvPr>
          <p:cNvSpPr>
            <a:spLocks noGrp="1"/>
          </p:cNvSpPr>
          <p:nvPr>
            <p:ph type="dt" sz="half" idx="10"/>
          </p:nvPr>
        </p:nvSpPr>
        <p:spPr/>
        <p:txBody>
          <a:bodyPr/>
          <a:lstStyle/>
          <a:p>
            <a:fld id="{806D1C9E-EB55-44B2-9DF2-EB35CF8BC0A6}" type="datetime4">
              <a:rPr lang="en-US" altLang="zh-CN" smtClean="0"/>
              <a:t>January 12, 2022</a:t>
            </a:fld>
            <a:endParaRPr lang="zh-CN" altLang="en-US"/>
          </a:p>
        </p:txBody>
      </p:sp>
      <p:sp>
        <p:nvSpPr>
          <p:cNvPr id="4" name="Footer Placeholder 3">
            <a:extLst>
              <a:ext uri="{FF2B5EF4-FFF2-40B4-BE49-F238E27FC236}">
                <a16:creationId xmlns:a16="http://schemas.microsoft.com/office/drawing/2014/main" id="{21BB41E0-11EE-4C63-932B-422E953D3A63}"/>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5" name="Slide Number Placeholder 4">
            <a:extLst>
              <a:ext uri="{FF2B5EF4-FFF2-40B4-BE49-F238E27FC236}">
                <a16:creationId xmlns:a16="http://schemas.microsoft.com/office/drawing/2014/main" id="{F082E577-31E3-4D82-BB96-E3B54FB5C819}"/>
              </a:ext>
            </a:extLst>
          </p:cNvPr>
          <p:cNvSpPr>
            <a:spLocks noGrp="1"/>
          </p:cNvSpPr>
          <p:nvPr>
            <p:ph type="sldNum" sz="quarter" idx="12"/>
          </p:nvPr>
        </p:nvSpPr>
        <p:spPr/>
        <p:txBody>
          <a:bodyPr/>
          <a:lstStyle/>
          <a:p>
            <a:fld id="{B6EE4CE8-67DD-4AAC-82D8-3F81517F6647}" type="slidenum">
              <a:rPr lang="zh-CN" altLang="en-US" smtClean="0"/>
              <a:pPr/>
              <a:t>1</a:t>
            </a:fld>
            <a:endParaRPr lang="zh-CN" altLang="en-US"/>
          </a:p>
        </p:txBody>
      </p:sp>
      <p:pic>
        <p:nvPicPr>
          <p:cNvPr id="6" name="Picture 5">
            <a:extLst>
              <a:ext uri="{FF2B5EF4-FFF2-40B4-BE49-F238E27FC236}">
                <a16:creationId xmlns:a16="http://schemas.microsoft.com/office/drawing/2014/main" id="{FE9C8028-F409-4D7D-8B76-588535184B7F}"/>
              </a:ext>
            </a:extLst>
          </p:cNvPr>
          <p:cNvPicPr>
            <a:picLocks noChangeAspect="1"/>
          </p:cNvPicPr>
          <p:nvPr/>
        </p:nvPicPr>
        <p:blipFill rotWithShape="1">
          <a:blip r:embed="rId3"/>
          <a:srcRect t="14653" b="3576"/>
          <a:stretch/>
        </p:blipFill>
        <p:spPr>
          <a:xfrm>
            <a:off x="0" y="0"/>
            <a:ext cx="12192000" cy="6858000"/>
          </a:xfrm>
          <a:prstGeom prst="rect">
            <a:avLst/>
          </a:prstGeom>
        </p:spPr>
      </p:pic>
      <p:sp>
        <p:nvSpPr>
          <p:cNvPr id="7" name="TextBox 6">
            <a:extLst>
              <a:ext uri="{FF2B5EF4-FFF2-40B4-BE49-F238E27FC236}">
                <a16:creationId xmlns:a16="http://schemas.microsoft.com/office/drawing/2014/main" id="{3F92F753-BE49-4E2D-9ADB-956029BB4B83}"/>
              </a:ext>
            </a:extLst>
          </p:cNvPr>
          <p:cNvSpPr txBox="1"/>
          <p:nvPr/>
        </p:nvSpPr>
        <p:spPr>
          <a:xfrm>
            <a:off x="0" y="6481960"/>
            <a:ext cx="7910820" cy="307777"/>
          </a:xfrm>
          <a:prstGeom prst="rect">
            <a:avLst/>
          </a:prstGeom>
          <a:noFill/>
        </p:spPr>
        <p:txBody>
          <a:bodyPr wrap="square" rtlCol="0">
            <a:spAutoFit/>
          </a:bodyPr>
          <a:lstStyle/>
          <a:p>
            <a:r>
              <a:rPr lang="en-US" altLang="zh-CN" sz="1400" dirty="0"/>
              <a:t>Image taken from https://usa.honda-ri.com/titan</a:t>
            </a:r>
            <a:endParaRPr lang="zh-CN" altLang="en-US" sz="1400"/>
          </a:p>
        </p:txBody>
      </p:sp>
      <p:sp>
        <p:nvSpPr>
          <p:cNvPr id="8" name="Rectangle: Rounded Corners 7">
            <a:extLst>
              <a:ext uri="{FF2B5EF4-FFF2-40B4-BE49-F238E27FC236}">
                <a16:creationId xmlns:a16="http://schemas.microsoft.com/office/drawing/2014/main" id="{6D7B0CBE-7B2C-46E2-8524-2F600242E86F}"/>
              </a:ext>
            </a:extLst>
          </p:cNvPr>
          <p:cNvSpPr/>
          <p:nvPr/>
        </p:nvSpPr>
        <p:spPr>
          <a:xfrm>
            <a:off x="8474700" y="2468880"/>
            <a:ext cx="2452380" cy="4343400"/>
          </a:xfrm>
          <a:prstGeom prst="roundRect">
            <a:avLst/>
          </a:prstGeom>
          <a:noFill/>
          <a:ln w="444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cxnSp>
        <p:nvCxnSpPr>
          <p:cNvPr id="10" name="Straight Arrow Connector 9">
            <a:extLst>
              <a:ext uri="{FF2B5EF4-FFF2-40B4-BE49-F238E27FC236}">
                <a16:creationId xmlns:a16="http://schemas.microsoft.com/office/drawing/2014/main" id="{97ABC88D-451B-4FC4-AE18-1C0843D0D27B}"/>
              </a:ext>
            </a:extLst>
          </p:cNvPr>
          <p:cNvCxnSpPr>
            <a:cxnSpLocks/>
          </p:cNvCxnSpPr>
          <p:nvPr/>
        </p:nvCxnSpPr>
        <p:spPr>
          <a:xfrm>
            <a:off x="5833641" y="2118167"/>
            <a:ext cx="262359" cy="208344"/>
          </a:xfrm>
          <a:prstGeom prst="straightConnector1">
            <a:avLst/>
          </a:prstGeom>
          <a:ln w="2540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D9B8CA0D-DDD3-499B-8AFD-26921A8CA027}"/>
              </a:ext>
            </a:extLst>
          </p:cNvPr>
          <p:cNvSpPr/>
          <p:nvPr/>
        </p:nvSpPr>
        <p:spPr>
          <a:xfrm flipH="1">
            <a:off x="5883900" y="2941320"/>
            <a:ext cx="2269500" cy="1737360"/>
          </a:xfrm>
          <a:prstGeom prst="roundRect">
            <a:avLst/>
          </a:prstGeom>
          <a:noFill/>
          <a:ln w="444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78265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8D62A-360F-4EA6-AD78-CED856EF0861}"/>
              </a:ext>
            </a:extLst>
          </p:cNvPr>
          <p:cNvSpPr>
            <a:spLocks noGrp="1"/>
          </p:cNvSpPr>
          <p:nvPr>
            <p:ph type="title"/>
          </p:nvPr>
        </p:nvSpPr>
        <p:spPr/>
        <p:txBody>
          <a:bodyPr/>
          <a:lstStyle/>
          <a:p>
            <a:r>
              <a:rPr lang="en-US" altLang="zh-CN" dirty="0"/>
              <a:t>Introduction and Motivation</a:t>
            </a:r>
            <a:endParaRPr lang="zh-CN" altLang="en-US"/>
          </a:p>
        </p:txBody>
      </p:sp>
      <p:sp>
        <p:nvSpPr>
          <p:cNvPr id="3" name="Date Placeholder 2">
            <a:extLst>
              <a:ext uri="{FF2B5EF4-FFF2-40B4-BE49-F238E27FC236}">
                <a16:creationId xmlns:a16="http://schemas.microsoft.com/office/drawing/2014/main" id="{A2404CB5-B484-4CF1-8A4E-13F2F525BC7D}"/>
              </a:ext>
            </a:extLst>
          </p:cNvPr>
          <p:cNvSpPr>
            <a:spLocks noGrp="1"/>
          </p:cNvSpPr>
          <p:nvPr>
            <p:ph type="dt" sz="half" idx="10"/>
          </p:nvPr>
        </p:nvSpPr>
        <p:spPr/>
        <p:txBody>
          <a:bodyPr/>
          <a:lstStyle/>
          <a:p>
            <a:fld id="{40B208D0-5C56-4CC0-905E-2BB4A5101381}" type="datetime4">
              <a:rPr lang="en-US" altLang="zh-CN" smtClean="0"/>
              <a:t>January 12, 2022</a:t>
            </a:fld>
            <a:endParaRPr lang="zh-CN" altLang="en-US"/>
          </a:p>
        </p:txBody>
      </p:sp>
      <p:sp>
        <p:nvSpPr>
          <p:cNvPr id="4" name="Footer Placeholder 3">
            <a:extLst>
              <a:ext uri="{FF2B5EF4-FFF2-40B4-BE49-F238E27FC236}">
                <a16:creationId xmlns:a16="http://schemas.microsoft.com/office/drawing/2014/main" id="{27358912-4F0E-421B-B569-6A4D8AB214ED}"/>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5" name="Slide Number Placeholder 4">
            <a:extLst>
              <a:ext uri="{FF2B5EF4-FFF2-40B4-BE49-F238E27FC236}">
                <a16:creationId xmlns:a16="http://schemas.microsoft.com/office/drawing/2014/main" id="{571FF81D-9D02-4EA9-9EB4-ED2F71A1261A}"/>
              </a:ext>
            </a:extLst>
          </p:cNvPr>
          <p:cNvSpPr>
            <a:spLocks noGrp="1"/>
          </p:cNvSpPr>
          <p:nvPr>
            <p:ph type="sldNum" sz="quarter" idx="12"/>
          </p:nvPr>
        </p:nvSpPr>
        <p:spPr/>
        <p:txBody>
          <a:bodyPr/>
          <a:lstStyle/>
          <a:p>
            <a:fld id="{B6EE4CE8-67DD-4AAC-82D8-3F81517F6647}" type="slidenum">
              <a:rPr lang="zh-CN" altLang="en-US" smtClean="0"/>
              <a:pPr/>
              <a:t>2</a:t>
            </a:fld>
            <a:endParaRPr lang="zh-CN" altLang="en-US"/>
          </a:p>
        </p:txBody>
      </p:sp>
      <p:sp>
        <p:nvSpPr>
          <p:cNvPr id="6" name="矩形 5">
            <a:extLst>
              <a:ext uri="{FF2B5EF4-FFF2-40B4-BE49-F238E27FC236}">
                <a16:creationId xmlns:a16="http://schemas.microsoft.com/office/drawing/2014/main" id="{2135B8D2-B461-408A-9540-A4AF2BD930E8}"/>
              </a:ext>
            </a:extLst>
          </p:cNvPr>
          <p:cNvSpPr/>
          <p:nvPr/>
        </p:nvSpPr>
        <p:spPr>
          <a:xfrm>
            <a:off x="336000" y="656645"/>
            <a:ext cx="5021091"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Action Recognition</a:t>
            </a:r>
          </a:p>
        </p:txBody>
      </p:sp>
      <p:sp>
        <p:nvSpPr>
          <p:cNvPr id="8" name="TextBox 7">
            <a:extLst>
              <a:ext uri="{FF2B5EF4-FFF2-40B4-BE49-F238E27FC236}">
                <a16:creationId xmlns:a16="http://schemas.microsoft.com/office/drawing/2014/main" id="{6F167134-ADF4-49C3-94E2-549606802037}"/>
              </a:ext>
            </a:extLst>
          </p:cNvPr>
          <p:cNvSpPr txBox="1"/>
          <p:nvPr/>
        </p:nvSpPr>
        <p:spPr>
          <a:xfrm>
            <a:off x="667427" y="1141406"/>
            <a:ext cx="674234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Identify people’s actions in a video/image sequence</a:t>
            </a:r>
          </a:p>
        </p:txBody>
      </p:sp>
      <p:sp>
        <p:nvSpPr>
          <p:cNvPr id="32" name="矩形 5">
            <a:extLst>
              <a:ext uri="{FF2B5EF4-FFF2-40B4-BE49-F238E27FC236}">
                <a16:creationId xmlns:a16="http://schemas.microsoft.com/office/drawing/2014/main" id="{693FB10C-8B36-4D48-8EED-E164A2694957}"/>
              </a:ext>
            </a:extLst>
          </p:cNvPr>
          <p:cNvSpPr/>
          <p:nvPr/>
        </p:nvSpPr>
        <p:spPr>
          <a:xfrm>
            <a:off x="336000" y="3825413"/>
            <a:ext cx="5518148"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Motivation for Pose-Based Methods</a:t>
            </a:r>
          </a:p>
        </p:txBody>
      </p:sp>
      <p:sp>
        <p:nvSpPr>
          <p:cNvPr id="33" name="TextBox 32">
            <a:extLst>
              <a:ext uri="{FF2B5EF4-FFF2-40B4-BE49-F238E27FC236}">
                <a16:creationId xmlns:a16="http://schemas.microsoft.com/office/drawing/2014/main" id="{8D9E4A31-C9DC-46E1-8F28-E5E0D02BB32F}"/>
              </a:ext>
            </a:extLst>
          </p:cNvPr>
          <p:cNvSpPr txBox="1"/>
          <p:nvPr/>
        </p:nvSpPr>
        <p:spPr>
          <a:xfrm>
            <a:off x="667427" y="4353973"/>
            <a:ext cx="1016707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Human poses are light-weight but highly informative</a:t>
            </a:r>
          </a:p>
        </p:txBody>
      </p:sp>
      <p:sp>
        <p:nvSpPr>
          <p:cNvPr id="27" name="TextBox 26">
            <a:extLst>
              <a:ext uri="{FF2B5EF4-FFF2-40B4-BE49-F238E27FC236}">
                <a16:creationId xmlns:a16="http://schemas.microsoft.com/office/drawing/2014/main" id="{6546207B-B33A-497C-BDF3-42BEBA551BD9}"/>
              </a:ext>
            </a:extLst>
          </p:cNvPr>
          <p:cNvSpPr txBox="1"/>
          <p:nvPr/>
        </p:nvSpPr>
        <p:spPr>
          <a:xfrm>
            <a:off x="667427" y="1500153"/>
            <a:ext cx="6960960" cy="769441"/>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For </a:t>
            </a:r>
            <a:r>
              <a:rPr lang="en-US" altLang="zh-CN" sz="2200">
                <a:ea typeface="黑体" panose="02010609060101010101" pitchFamily="49" charset="-122"/>
                <a:cs typeface="Times New Roman" panose="02020603050405020304" pitchFamily="18" charset="0"/>
              </a:rPr>
              <a:t>self-driving cars: </a:t>
            </a:r>
            <a:r>
              <a:rPr lang="en-US" altLang="zh-CN" sz="2200" dirty="0">
                <a:ea typeface="黑体" panose="02010609060101010101" pitchFamily="49" charset="-122"/>
                <a:cs typeface="Times New Roman" panose="02020603050405020304" pitchFamily="18" charset="0"/>
              </a:rPr>
              <a:t>understand the environment, make safe decisions and plan reasonable paths </a:t>
            </a:r>
          </a:p>
        </p:txBody>
      </p:sp>
      <p:pic>
        <p:nvPicPr>
          <p:cNvPr id="7" name="Screen Recording 6">
            <a:hlinkClick r:id="" action="ppaction://media"/>
            <a:extLst>
              <a:ext uri="{FF2B5EF4-FFF2-40B4-BE49-F238E27FC236}">
                <a16:creationId xmlns:a16="http://schemas.microsoft.com/office/drawing/2014/main" id="{A6D7FEA7-08AF-414E-9EF8-EBFDB310423A}"/>
              </a:ext>
            </a:extLst>
          </p:cNvPr>
          <p:cNvPicPr>
            <a:picLocks noChangeAspect="1"/>
          </p:cNvPicPr>
          <p:nvPr>
            <a:videoFile r:link="rId1"/>
            <p:extLst>
              <p:ext uri="{DAA4B4D4-6D71-4841-9C94-3DE7FCFB9230}">
                <p14:media xmlns:p14="http://schemas.microsoft.com/office/powerpoint/2010/main" r:embed="rId2">
                  <p14:trim st="15436" end="0.7"/>
                </p14:media>
              </p:ext>
            </p:extLst>
          </p:nvPr>
        </p:nvPicPr>
        <p:blipFill rotWithShape="1">
          <a:blip r:embed="rId5"/>
          <a:srcRect l="17542" t="19345" r="14802" b="4085"/>
          <a:stretch>
            <a:fillRect/>
          </a:stretch>
        </p:blipFill>
        <p:spPr>
          <a:xfrm>
            <a:off x="7628387" y="1227522"/>
            <a:ext cx="3998006" cy="3126451"/>
          </a:xfrm>
          <a:prstGeom prst="rect">
            <a:avLst/>
          </a:prstGeom>
        </p:spPr>
      </p:pic>
      <p:sp>
        <p:nvSpPr>
          <p:cNvPr id="15" name="矩形 5">
            <a:extLst>
              <a:ext uri="{FF2B5EF4-FFF2-40B4-BE49-F238E27FC236}">
                <a16:creationId xmlns:a16="http://schemas.microsoft.com/office/drawing/2014/main" id="{F9174980-2270-4F19-B41E-17AAEFF351C6}"/>
              </a:ext>
            </a:extLst>
          </p:cNvPr>
          <p:cNvSpPr/>
          <p:nvPr/>
        </p:nvSpPr>
        <p:spPr>
          <a:xfrm>
            <a:off x="336000" y="2381603"/>
            <a:ext cx="5021091"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Problem Description</a:t>
            </a:r>
          </a:p>
        </p:txBody>
      </p:sp>
      <p:sp>
        <p:nvSpPr>
          <p:cNvPr id="13" name="TextBox 12">
            <a:extLst>
              <a:ext uri="{FF2B5EF4-FFF2-40B4-BE49-F238E27FC236}">
                <a16:creationId xmlns:a16="http://schemas.microsoft.com/office/drawing/2014/main" id="{533C8FBB-B539-49EB-8101-265CE5A9391B}"/>
              </a:ext>
            </a:extLst>
          </p:cNvPr>
          <p:cNvSpPr txBox="1"/>
          <p:nvPr/>
        </p:nvSpPr>
        <p:spPr>
          <a:xfrm>
            <a:off x="667427" y="2838981"/>
            <a:ext cx="674234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Input: a video or a sequence of images</a:t>
            </a:r>
          </a:p>
        </p:txBody>
      </p:sp>
      <p:sp>
        <p:nvSpPr>
          <p:cNvPr id="14" name="TextBox 13">
            <a:extLst>
              <a:ext uri="{FF2B5EF4-FFF2-40B4-BE49-F238E27FC236}">
                <a16:creationId xmlns:a16="http://schemas.microsoft.com/office/drawing/2014/main" id="{E6A7C807-4FD8-45C4-8DE4-7701614873B6}"/>
              </a:ext>
            </a:extLst>
          </p:cNvPr>
          <p:cNvSpPr txBox="1"/>
          <p:nvPr/>
        </p:nvSpPr>
        <p:spPr>
          <a:xfrm>
            <a:off x="667427" y="3191190"/>
            <a:ext cx="6960960"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Output: the type of actions for every person inside</a:t>
            </a:r>
          </a:p>
        </p:txBody>
      </p:sp>
      <p:sp>
        <p:nvSpPr>
          <p:cNvPr id="16" name="TextBox 15">
            <a:extLst>
              <a:ext uri="{FF2B5EF4-FFF2-40B4-BE49-F238E27FC236}">
                <a16:creationId xmlns:a16="http://schemas.microsoft.com/office/drawing/2014/main" id="{D8B508EB-9582-44B7-B1FD-32CDFFC5C1C3}"/>
              </a:ext>
            </a:extLst>
          </p:cNvPr>
          <p:cNvSpPr txBox="1"/>
          <p:nvPr/>
        </p:nvSpPr>
        <p:spPr>
          <a:xfrm>
            <a:off x="336000" y="6203242"/>
            <a:ext cx="7910820" cy="261610"/>
          </a:xfrm>
          <a:prstGeom prst="rect">
            <a:avLst/>
          </a:prstGeom>
          <a:noFill/>
        </p:spPr>
        <p:txBody>
          <a:bodyPr wrap="square" rtlCol="0">
            <a:spAutoFit/>
          </a:bodyPr>
          <a:lstStyle/>
          <a:p>
            <a:r>
              <a:rPr lang="en-US" altLang="zh-CN" sz="1100" dirty="0"/>
              <a:t>Video Source: Justin Johnson. Umich. Deep Learning for Computer Vision. Lecture 18. 2019 Fall</a:t>
            </a:r>
            <a:endParaRPr lang="zh-CN" altLang="en-US" sz="1100"/>
          </a:p>
        </p:txBody>
      </p:sp>
      <p:sp>
        <p:nvSpPr>
          <p:cNvPr id="17" name="TextBox 16">
            <a:extLst>
              <a:ext uri="{FF2B5EF4-FFF2-40B4-BE49-F238E27FC236}">
                <a16:creationId xmlns:a16="http://schemas.microsoft.com/office/drawing/2014/main" id="{8F0A843F-4155-4C3B-A0E4-72BD68EE0037}"/>
              </a:ext>
            </a:extLst>
          </p:cNvPr>
          <p:cNvSpPr txBox="1"/>
          <p:nvPr/>
        </p:nvSpPr>
        <p:spPr>
          <a:xfrm>
            <a:off x="667427" y="4736492"/>
            <a:ext cx="10167075"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dirty="0">
                <a:ea typeface="黑体" panose="02010609060101010101" pitchFamily="49" charset="-122"/>
                <a:cs typeface="Times New Roman" panose="02020603050405020304" pitchFamily="18" charset="0"/>
              </a:rPr>
              <a:t>Successful work on pose estimation </a:t>
            </a:r>
            <a:r>
              <a:rPr lang="en-US" altLang="zh-CN" sz="2200">
                <a:ea typeface="黑体" panose="02010609060101010101" pitchFamily="49" charset="-122"/>
                <a:cs typeface="Times New Roman" panose="02020603050405020304" pitchFamily="18" charset="0"/>
              </a:rPr>
              <a:t>and pose-based vision (related work)  </a:t>
            </a:r>
            <a:endParaRPr lang="en-US" altLang="zh-CN" sz="2200" dirty="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0471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p:cTn id="20" dur="21479" fill="hold"/>
                                        <p:tgtEl>
                                          <p:spTgt spid="7"/>
                                        </p:tgtEl>
                                      </p:cBhvr>
                                    </p:cmd>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27" fill="hold" display="0">
                  <p:stCondLst>
                    <p:cond delay="indefinite"/>
                  </p:stCondLst>
                </p:cTn>
                <p:tgtEl>
                  <p:spTgt spid="7"/>
                </p:tgtEl>
              </p:cMediaNode>
            </p:video>
          </p:childTnLst>
        </p:cTn>
      </p:par>
    </p:tnLst>
    <p:bldLst>
      <p:bldP spid="32" grpId="0"/>
      <p:bldP spid="33" grpId="0"/>
      <p:bldP spid="13" grpId="0"/>
      <p:bldP spid="14"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629197C-01F2-4A11-B382-3B99CFB4F6FA}"/>
              </a:ext>
            </a:extLst>
          </p:cNvPr>
          <p:cNvPicPr>
            <a:picLocks noChangeAspect="1"/>
          </p:cNvPicPr>
          <p:nvPr/>
        </p:nvPicPr>
        <p:blipFill rotWithShape="1">
          <a:blip r:embed="rId3"/>
          <a:srcRect b="10698"/>
          <a:stretch/>
        </p:blipFill>
        <p:spPr>
          <a:xfrm>
            <a:off x="2172752" y="947761"/>
            <a:ext cx="8039797" cy="2320645"/>
          </a:xfrm>
          <a:prstGeom prst="rect">
            <a:avLst/>
          </a:prstGeom>
        </p:spPr>
      </p:pic>
      <p:sp>
        <p:nvSpPr>
          <p:cNvPr id="2" name="Title 1">
            <a:extLst>
              <a:ext uri="{FF2B5EF4-FFF2-40B4-BE49-F238E27FC236}">
                <a16:creationId xmlns:a16="http://schemas.microsoft.com/office/drawing/2014/main" id="{EE28D62A-360F-4EA6-AD78-CED856EF0861}"/>
              </a:ext>
            </a:extLst>
          </p:cNvPr>
          <p:cNvSpPr>
            <a:spLocks noGrp="1"/>
          </p:cNvSpPr>
          <p:nvPr>
            <p:ph type="title"/>
          </p:nvPr>
        </p:nvSpPr>
        <p:spPr/>
        <p:txBody>
          <a:bodyPr>
            <a:normAutofit/>
          </a:bodyPr>
          <a:lstStyle/>
          <a:p>
            <a:r>
              <a:rPr lang="en-US" altLang="zh-CN"/>
              <a:t>Related Work</a:t>
            </a:r>
            <a:endParaRPr lang="zh-CN" altLang="en-US"/>
          </a:p>
        </p:txBody>
      </p:sp>
      <p:sp>
        <p:nvSpPr>
          <p:cNvPr id="3" name="Date Placeholder 2">
            <a:extLst>
              <a:ext uri="{FF2B5EF4-FFF2-40B4-BE49-F238E27FC236}">
                <a16:creationId xmlns:a16="http://schemas.microsoft.com/office/drawing/2014/main" id="{A2404CB5-B484-4CF1-8A4E-13F2F525BC7D}"/>
              </a:ext>
            </a:extLst>
          </p:cNvPr>
          <p:cNvSpPr>
            <a:spLocks noGrp="1"/>
          </p:cNvSpPr>
          <p:nvPr>
            <p:ph type="dt" sz="half" idx="10"/>
          </p:nvPr>
        </p:nvSpPr>
        <p:spPr/>
        <p:txBody>
          <a:bodyPr/>
          <a:lstStyle/>
          <a:p>
            <a:fld id="{40B208D0-5C56-4CC0-905E-2BB4A5101381}" type="datetime4">
              <a:rPr lang="en-US" altLang="zh-CN" smtClean="0"/>
              <a:t>January 12, 2022</a:t>
            </a:fld>
            <a:endParaRPr lang="zh-CN" altLang="en-US"/>
          </a:p>
        </p:txBody>
      </p:sp>
      <p:sp>
        <p:nvSpPr>
          <p:cNvPr id="4" name="Footer Placeholder 3">
            <a:extLst>
              <a:ext uri="{FF2B5EF4-FFF2-40B4-BE49-F238E27FC236}">
                <a16:creationId xmlns:a16="http://schemas.microsoft.com/office/drawing/2014/main" id="{27358912-4F0E-421B-B569-6A4D8AB214ED}"/>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5" name="Slide Number Placeholder 4">
            <a:extLst>
              <a:ext uri="{FF2B5EF4-FFF2-40B4-BE49-F238E27FC236}">
                <a16:creationId xmlns:a16="http://schemas.microsoft.com/office/drawing/2014/main" id="{571FF81D-9D02-4EA9-9EB4-ED2F71A1261A}"/>
              </a:ext>
            </a:extLst>
          </p:cNvPr>
          <p:cNvSpPr>
            <a:spLocks noGrp="1"/>
          </p:cNvSpPr>
          <p:nvPr>
            <p:ph type="sldNum" sz="quarter" idx="12"/>
          </p:nvPr>
        </p:nvSpPr>
        <p:spPr/>
        <p:txBody>
          <a:bodyPr/>
          <a:lstStyle/>
          <a:p>
            <a:fld id="{B6EE4CE8-67DD-4AAC-82D8-3F81517F6647}" type="slidenum">
              <a:rPr lang="zh-CN" altLang="en-US" smtClean="0"/>
              <a:pPr/>
              <a:t>3</a:t>
            </a:fld>
            <a:endParaRPr lang="zh-CN" altLang="en-US"/>
          </a:p>
        </p:txBody>
      </p:sp>
      <p:sp>
        <p:nvSpPr>
          <p:cNvPr id="6" name="矩形 5">
            <a:extLst>
              <a:ext uri="{FF2B5EF4-FFF2-40B4-BE49-F238E27FC236}">
                <a16:creationId xmlns:a16="http://schemas.microsoft.com/office/drawing/2014/main" id="{5A6D2584-6D60-4024-9077-AFD120FF24A6}"/>
              </a:ext>
            </a:extLst>
          </p:cNvPr>
          <p:cNvSpPr/>
          <p:nvPr/>
        </p:nvSpPr>
        <p:spPr>
          <a:xfrm>
            <a:off x="336000" y="3253512"/>
            <a:ext cx="5021091"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OpenPifPaf [2] </a:t>
            </a:r>
            <a:r>
              <a:rPr lang="en-US" altLang="zh-CN" sz="2400" dirty="0">
                <a:ea typeface="黑体" panose="02010609060101010101" pitchFamily="49" charset="-122"/>
                <a:cs typeface="Times New Roman" panose="02020603050405020304" pitchFamily="18" charset="0"/>
              </a:rPr>
              <a:t>and </a:t>
            </a:r>
            <a:r>
              <a:rPr lang="en-US" altLang="zh-CN" sz="2400">
                <a:ea typeface="黑体" panose="02010609060101010101" pitchFamily="49" charset="-122"/>
                <a:cs typeface="Times New Roman" panose="02020603050405020304" pitchFamily="18" charset="0"/>
              </a:rPr>
              <a:t>MonoLoco [3]</a:t>
            </a:r>
            <a:endParaRPr lang="en-US" altLang="zh-CN" sz="2400" dirty="0">
              <a:ea typeface="黑体" panose="02010609060101010101" pitchFamily="49" charset="-122"/>
              <a:cs typeface="Times New Roman" panose="02020603050405020304" pitchFamily="18" charset="0"/>
            </a:endParaRPr>
          </a:p>
        </p:txBody>
      </p:sp>
      <p:sp>
        <p:nvSpPr>
          <p:cNvPr id="12" name="TextBox 11">
            <a:extLst>
              <a:ext uri="{FF2B5EF4-FFF2-40B4-BE49-F238E27FC236}">
                <a16:creationId xmlns:a16="http://schemas.microsoft.com/office/drawing/2014/main" id="{956FA942-F107-42C1-9D06-7E76BBD15534}"/>
              </a:ext>
            </a:extLst>
          </p:cNvPr>
          <p:cNvSpPr txBox="1"/>
          <p:nvPr/>
        </p:nvSpPr>
        <p:spPr>
          <a:xfrm>
            <a:off x="336000" y="5893648"/>
            <a:ext cx="8031251" cy="600164"/>
          </a:xfrm>
          <a:prstGeom prst="rect">
            <a:avLst/>
          </a:prstGeom>
          <a:noFill/>
        </p:spPr>
        <p:txBody>
          <a:bodyPr wrap="square" rtlCol="0">
            <a:spAutoFit/>
          </a:bodyPr>
          <a:lstStyle/>
          <a:p>
            <a:r>
              <a:rPr lang="en-US" altLang="zh-CN" sz="1100" dirty="0"/>
              <a:t>[</a:t>
            </a:r>
            <a:r>
              <a:rPr lang="en-US" altLang="zh-CN" sz="1100"/>
              <a:t>1] Joao Carreira and Andrew Zisserman. Quo Vadis, Action Recognition? A New Model and the Kinetics Dataset. CVPR 2017</a:t>
            </a:r>
          </a:p>
          <a:p>
            <a:r>
              <a:rPr lang="en-US" altLang="zh-CN" sz="1100"/>
              <a:t>[2] Sven </a:t>
            </a:r>
            <a:r>
              <a:rPr lang="en-US" altLang="zh-CN" sz="1100" dirty="0"/>
              <a:t>Kreiss et al., OpenPifPaf: Composite Fields for Semantic Keypoint Detection and Spatio-Temporal Association</a:t>
            </a:r>
            <a:r>
              <a:rPr lang="en-US" altLang="zh-CN" sz="1100"/>
              <a:t>. IEEE T-ITS 2021</a:t>
            </a:r>
            <a:endParaRPr lang="en-US" altLang="zh-CN" sz="1100" dirty="0"/>
          </a:p>
          <a:p>
            <a:r>
              <a:rPr lang="en-US" altLang="zh-CN" sz="1100"/>
              <a:t>[3] </a:t>
            </a:r>
            <a:r>
              <a:rPr lang="en-US" altLang="zh-CN" sz="1100" dirty="0"/>
              <a:t>Lorenzo Bertoni et al., Monoloco: Monocular 3d pedestrian localization and uncertainty estimation</a:t>
            </a:r>
            <a:r>
              <a:rPr lang="en-US" altLang="zh-CN" sz="1100"/>
              <a:t>. ICCV2019</a:t>
            </a:r>
          </a:p>
        </p:txBody>
      </p:sp>
      <p:grpSp>
        <p:nvGrpSpPr>
          <p:cNvPr id="10" name="Group 9">
            <a:extLst>
              <a:ext uri="{FF2B5EF4-FFF2-40B4-BE49-F238E27FC236}">
                <a16:creationId xmlns:a16="http://schemas.microsoft.com/office/drawing/2014/main" id="{51E93470-C3DC-4F9F-A761-F52A87469AE2}"/>
              </a:ext>
            </a:extLst>
          </p:cNvPr>
          <p:cNvGrpSpPr/>
          <p:nvPr/>
        </p:nvGrpSpPr>
        <p:grpSpPr>
          <a:xfrm>
            <a:off x="2293047" y="3773155"/>
            <a:ext cx="7799205" cy="2018725"/>
            <a:chOff x="458411" y="3333305"/>
            <a:chExt cx="11331210" cy="2565528"/>
          </a:xfrm>
        </p:grpSpPr>
        <p:pic>
          <p:nvPicPr>
            <p:cNvPr id="9" name="Picture 8">
              <a:extLst>
                <a:ext uri="{FF2B5EF4-FFF2-40B4-BE49-F238E27FC236}">
                  <a16:creationId xmlns:a16="http://schemas.microsoft.com/office/drawing/2014/main" id="{F4668FD3-F6F1-4C6D-AF07-A1719EF728F4}"/>
                </a:ext>
              </a:extLst>
            </p:cNvPr>
            <p:cNvPicPr>
              <a:picLocks noChangeAspect="1"/>
            </p:cNvPicPr>
            <p:nvPr/>
          </p:nvPicPr>
          <p:blipFill>
            <a:blip r:embed="rId4"/>
            <a:stretch>
              <a:fillRect/>
            </a:stretch>
          </p:blipFill>
          <p:spPr>
            <a:xfrm>
              <a:off x="541526" y="3376394"/>
              <a:ext cx="11248095" cy="2522439"/>
            </a:xfrm>
            <a:prstGeom prst="rect">
              <a:avLst/>
            </a:prstGeom>
          </p:spPr>
        </p:pic>
        <p:pic>
          <p:nvPicPr>
            <p:cNvPr id="7" name="Picture 2">
              <a:extLst>
                <a:ext uri="{FF2B5EF4-FFF2-40B4-BE49-F238E27FC236}">
                  <a16:creationId xmlns:a16="http://schemas.microsoft.com/office/drawing/2014/main" id="{D5775291-7D9C-43FA-8DFF-1C6C8C97F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411" y="3333305"/>
              <a:ext cx="1050978" cy="2502880"/>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25F1E5B3-606E-4B52-BF08-09E49FAD9FB3}"/>
              </a:ext>
            </a:extLst>
          </p:cNvPr>
          <p:cNvSpPr txBox="1"/>
          <p:nvPr/>
        </p:nvSpPr>
        <p:spPr>
          <a:xfrm>
            <a:off x="7903105" y="3905656"/>
            <a:ext cx="1127783" cy="369332"/>
          </a:xfrm>
          <a:prstGeom prst="rect">
            <a:avLst/>
          </a:prstGeom>
          <a:noFill/>
        </p:spPr>
        <p:txBody>
          <a:bodyPr wrap="square" rtlCol="0">
            <a:spAutoFit/>
          </a:bodyPr>
          <a:lstStyle/>
          <a:p>
            <a:r>
              <a:rPr lang="en-US" altLang="zh-CN" dirty="0">
                <a:solidFill>
                  <a:schemeClr val="accent1">
                    <a:lumMod val="50000"/>
                  </a:schemeClr>
                </a:solidFill>
              </a:rPr>
              <a:t>location</a:t>
            </a:r>
            <a:endParaRPr lang="zh-CN" altLang="en-US">
              <a:solidFill>
                <a:schemeClr val="accent1">
                  <a:lumMod val="50000"/>
                </a:schemeClr>
              </a:solidFill>
            </a:endParaRPr>
          </a:p>
        </p:txBody>
      </p:sp>
      <p:sp>
        <p:nvSpPr>
          <p:cNvPr id="17" name="TextBox 16">
            <a:extLst>
              <a:ext uri="{FF2B5EF4-FFF2-40B4-BE49-F238E27FC236}">
                <a16:creationId xmlns:a16="http://schemas.microsoft.com/office/drawing/2014/main" id="{DDF963A2-48AC-4428-AC4A-F5813214760C}"/>
              </a:ext>
            </a:extLst>
          </p:cNvPr>
          <p:cNvSpPr txBox="1"/>
          <p:nvPr/>
        </p:nvSpPr>
        <p:spPr>
          <a:xfrm>
            <a:off x="7903106" y="5183382"/>
            <a:ext cx="1941450" cy="369332"/>
          </a:xfrm>
          <a:prstGeom prst="rect">
            <a:avLst/>
          </a:prstGeom>
          <a:noFill/>
        </p:spPr>
        <p:txBody>
          <a:bodyPr wrap="square" rtlCol="0">
            <a:spAutoFit/>
          </a:bodyPr>
          <a:lstStyle/>
          <a:p>
            <a:r>
              <a:rPr lang="en-US" altLang="zh-CN" dirty="0">
                <a:solidFill>
                  <a:schemeClr val="accent1">
                    <a:lumMod val="50000"/>
                  </a:schemeClr>
                </a:solidFill>
              </a:rPr>
              <a:t>uncertainty</a:t>
            </a:r>
            <a:endParaRPr lang="zh-CN" altLang="en-US">
              <a:solidFill>
                <a:schemeClr val="accent1">
                  <a:lumMod val="50000"/>
                </a:schemeClr>
              </a:solidFill>
            </a:endParaRPr>
          </a:p>
        </p:txBody>
      </p:sp>
      <p:sp>
        <p:nvSpPr>
          <p:cNvPr id="21" name="矩形 5">
            <a:extLst>
              <a:ext uri="{FF2B5EF4-FFF2-40B4-BE49-F238E27FC236}">
                <a16:creationId xmlns:a16="http://schemas.microsoft.com/office/drawing/2014/main" id="{9AEDC637-71C6-4FE7-9DE2-21543E76355F}"/>
              </a:ext>
            </a:extLst>
          </p:cNvPr>
          <p:cNvSpPr/>
          <p:nvPr/>
        </p:nvSpPr>
        <p:spPr>
          <a:xfrm>
            <a:off x="335999" y="686248"/>
            <a:ext cx="9618229"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Inflated 3D Convolution (I3D [1]) for video action recognition </a:t>
            </a:r>
            <a:endParaRPr lang="en-US" altLang="zh-CN" sz="2400" dirty="0">
              <a:ea typeface="黑体" panose="02010609060101010101" pitchFamily="49" charset="-122"/>
              <a:cs typeface="Times New Roman" panose="02020603050405020304" pitchFamily="18" charset="0"/>
            </a:endParaRPr>
          </a:p>
        </p:txBody>
      </p:sp>
      <p:sp>
        <p:nvSpPr>
          <p:cNvPr id="27" name="Rectangle: Rounded Corners 26">
            <a:extLst>
              <a:ext uri="{FF2B5EF4-FFF2-40B4-BE49-F238E27FC236}">
                <a16:creationId xmlns:a16="http://schemas.microsoft.com/office/drawing/2014/main" id="{BF2BDB6A-20EE-443B-9BEA-BC3D11836F41}"/>
              </a:ext>
            </a:extLst>
          </p:cNvPr>
          <p:cNvSpPr/>
          <p:nvPr/>
        </p:nvSpPr>
        <p:spPr>
          <a:xfrm>
            <a:off x="5868365" y="2337329"/>
            <a:ext cx="1169043" cy="313274"/>
          </a:xfrm>
          <a:prstGeom prst="roundRect">
            <a:avLst/>
          </a:prstGeom>
          <a:solidFill>
            <a:srgbClr val="C00000">
              <a:alpha val="10000"/>
            </a:srgbClr>
          </a:solid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8" name="TextBox 27">
            <a:extLst>
              <a:ext uri="{FF2B5EF4-FFF2-40B4-BE49-F238E27FC236}">
                <a16:creationId xmlns:a16="http://schemas.microsoft.com/office/drawing/2014/main" id="{48E7E9E3-0B49-4F4D-8A2C-5E369C5FD617}"/>
              </a:ext>
            </a:extLst>
          </p:cNvPr>
          <p:cNvSpPr txBox="1"/>
          <p:nvPr/>
        </p:nvSpPr>
        <p:spPr>
          <a:xfrm>
            <a:off x="983083" y="4434703"/>
            <a:ext cx="1449034" cy="646331"/>
          </a:xfrm>
          <a:prstGeom prst="rect">
            <a:avLst/>
          </a:prstGeom>
          <a:noFill/>
        </p:spPr>
        <p:txBody>
          <a:bodyPr wrap="square" rtlCol="0">
            <a:spAutoFit/>
          </a:bodyPr>
          <a:lstStyle/>
          <a:p>
            <a:r>
              <a:rPr lang="en-US" altLang="zh-CN">
                <a:solidFill>
                  <a:schemeClr val="accent1">
                    <a:lumMod val="50000"/>
                  </a:schemeClr>
                </a:solidFill>
              </a:rPr>
              <a:t>poses from OpenPifpaf</a:t>
            </a:r>
            <a:endParaRPr lang="zh-CN" altLang="en-US">
              <a:solidFill>
                <a:schemeClr val="accent1">
                  <a:lumMod val="50000"/>
                </a:schemeClr>
              </a:solidFill>
            </a:endParaRPr>
          </a:p>
        </p:txBody>
      </p:sp>
      <p:sp>
        <p:nvSpPr>
          <p:cNvPr id="20" name="TextBox 19">
            <a:extLst>
              <a:ext uri="{FF2B5EF4-FFF2-40B4-BE49-F238E27FC236}">
                <a16:creationId xmlns:a16="http://schemas.microsoft.com/office/drawing/2014/main" id="{D8936AD9-40F5-44FC-80F9-CC3D60DBB14D}"/>
              </a:ext>
            </a:extLst>
          </p:cNvPr>
          <p:cNvSpPr txBox="1"/>
          <p:nvPr/>
        </p:nvSpPr>
        <p:spPr>
          <a:xfrm>
            <a:off x="5917537" y="2752370"/>
            <a:ext cx="2823051" cy="372413"/>
          </a:xfrm>
          <a:prstGeom prst="rect">
            <a:avLst/>
          </a:prstGeom>
          <a:noFill/>
        </p:spPr>
        <p:txBody>
          <a:bodyPr wrap="square" rtlCol="0">
            <a:spAutoFit/>
          </a:bodyPr>
          <a:lstStyle/>
          <a:p>
            <a:r>
              <a:rPr lang="en-US" altLang="zh-CN">
                <a:solidFill>
                  <a:schemeClr val="accent1">
                    <a:lumMod val="50000"/>
                  </a:schemeClr>
                </a:solidFill>
              </a:rPr>
              <a:t>computationally expensive </a:t>
            </a:r>
            <a:endParaRPr lang="zh-CN" altLang="en-US">
              <a:solidFill>
                <a:schemeClr val="accent1">
                  <a:lumMod val="50000"/>
                </a:schemeClr>
              </a:solidFill>
            </a:endParaRPr>
          </a:p>
        </p:txBody>
      </p:sp>
    </p:spTree>
    <p:extLst>
      <p:ext uri="{BB962C8B-B14F-4D97-AF65-F5344CB8AC3E}">
        <p14:creationId xmlns:p14="http://schemas.microsoft.com/office/powerpoint/2010/main" val="176583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P spid="27" grpId="0" animBg="1"/>
      <p:bldP spid="28"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876-5DB9-4FEC-8666-DC8894CD6C07}"/>
              </a:ext>
            </a:extLst>
          </p:cNvPr>
          <p:cNvSpPr>
            <a:spLocks noGrp="1"/>
          </p:cNvSpPr>
          <p:nvPr>
            <p:ph type="title"/>
          </p:nvPr>
        </p:nvSpPr>
        <p:spPr/>
        <p:txBody>
          <a:bodyPr/>
          <a:lstStyle/>
          <a:p>
            <a:r>
              <a:rPr lang="en-US" altLang="zh-CN" dirty="0"/>
              <a:t>Datasets and Evaluation</a:t>
            </a:r>
            <a:endParaRPr lang="zh-CN" altLang="en-US"/>
          </a:p>
        </p:txBody>
      </p:sp>
      <p:sp>
        <p:nvSpPr>
          <p:cNvPr id="3" name="Date Placeholder 2">
            <a:extLst>
              <a:ext uri="{FF2B5EF4-FFF2-40B4-BE49-F238E27FC236}">
                <a16:creationId xmlns:a16="http://schemas.microsoft.com/office/drawing/2014/main" id="{B392D918-904B-4C5B-BAF1-693659D232EA}"/>
              </a:ext>
            </a:extLst>
          </p:cNvPr>
          <p:cNvSpPr>
            <a:spLocks noGrp="1"/>
          </p:cNvSpPr>
          <p:nvPr>
            <p:ph type="dt" sz="half" idx="10"/>
          </p:nvPr>
        </p:nvSpPr>
        <p:spPr/>
        <p:txBody>
          <a:bodyPr/>
          <a:lstStyle/>
          <a:p>
            <a:fld id="{40B208D0-5C56-4CC0-905E-2BB4A5101381}" type="datetime4">
              <a:rPr lang="en-US" altLang="zh-CN" smtClean="0"/>
              <a:t>January 12, 2022</a:t>
            </a:fld>
            <a:endParaRPr lang="zh-CN" altLang="en-US"/>
          </a:p>
        </p:txBody>
      </p:sp>
      <p:sp>
        <p:nvSpPr>
          <p:cNvPr id="4" name="Footer Placeholder 3">
            <a:extLst>
              <a:ext uri="{FF2B5EF4-FFF2-40B4-BE49-F238E27FC236}">
                <a16:creationId xmlns:a16="http://schemas.microsoft.com/office/drawing/2014/main" id="{6E0F111F-8C0B-42EF-AE09-21AFC48DCDAB}"/>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5" name="Slide Number Placeholder 4">
            <a:extLst>
              <a:ext uri="{FF2B5EF4-FFF2-40B4-BE49-F238E27FC236}">
                <a16:creationId xmlns:a16="http://schemas.microsoft.com/office/drawing/2014/main" id="{243B0D53-D8C9-40E3-B151-182E1B822B30}"/>
              </a:ext>
            </a:extLst>
          </p:cNvPr>
          <p:cNvSpPr>
            <a:spLocks noGrp="1"/>
          </p:cNvSpPr>
          <p:nvPr>
            <p:ph type="sldNum" sz="quarter" idx="12"/>
          </p:nvPr>
        </p:nvSpPr>
        <p:spPr/>
        <p:txBody>
          <a:bodyPr/>
          <a:lstStyle/>
          <a:p>
            <a:fld id="{B6EE4CE8-67DD-4AAC-82D8-3F81517F6647}" type="slidenum">
              <a:rPr lang="zh-CN" altLang="en-US" smtClean="0"/>
              <a:pPr/>
              <a:t>4</a:t>
            </a:fld>
            <a:endParaRPr lang="zh-CN" altLang="en-US"/>
          </a:p>
        </p:txBody>
      </p:sp>
      <p:sp>
        <p:nvSpPr>
          <p:cNvPr id="8" name="TextBox 7">
            <a:extLst>
              <a:ext uri="{FF2B5EF4-FFF2-40B4-BE49-F238E27FC236}">
                <a16:creationId xmlns:a16="http://schemas.microsoft.com/office/drawing/2014/main" id="{3B7C0290-084E-4827-8131-40B89891833D}"/>
              </a:ext>
            </a:extLst>
          </p:cNvPr>
          <p:cNvSpPr txBox="1"/>
          <p:nvPr/>
        </p:nvSpPr>
        <p:spPr>
          <a:xfrm>
            <a:off x="738818" y="1086212"/>
            <a:ext cx="7216462" cy="769441"/>
          </a:xfrm>
          <a:prstGeom prst="rect">
            <a:avLst/>
          </a:prstGeom>
          <a:noFill/>
        </p:spPr>
        <p:txBody>
          <a:bodyPr wrap="square">
            <a:spAutoFit/>
          </a:bodyPr>
          <a:lstStyle/>
          <a:p>
            <a:r>
              <a:rPr lang="en-US" altLang="zh-CN" sz="2200">
                <a:ea typeface="黑体" panose="02010609060101010101" pitchFamily="49" charset="-122"/>
                <a:cs typeface="Times New Roman" panose="02020603050405020304" pitchFamily="18" charset="0"/>
              </a:rPr>
              <a:t>550 </a:t>
            </a:r>
            <a:r>
              <a:rPr lang="en-US" altLang="zh-CN" sz="2200" dirty="0">
                <a:ea typeface="黑体" panose="02010609060101010101" pitchFamily="49" charset="-122"/>
                <a:cs typeface="Times New Roman" panose="02020603050405020304" pitchFamily="18" charset="0"/>
              </a:rPr>
              <a:t>sequences from different </a:t>
            </a:r>
            <a:r>
              <a:rPr lang="en-US" altLang="zh-CN" sz="2200" dirty="0">
                <a:solidFill>
                  <a:srgbClr val="C00000"/>
                </a:solidFill>
                <a:ea typeface="黑体" panose="02010609060101010101" pitchFamily="49" charset="-122"/>
                <a:cs typeface="Times New Roman" panose="02020603050405020304" pitchFamily="18" charset="0"/>
              </a:rPr>
              <a:t>actors</a:t>
            </a:r>
            <a:r>
              <a:rPr lang="en-US" altLang="zh-CN" sz="2200" dirty="0">
                <a:ea typeface="黑体" panose="02010609060101010101" pitchFamily="49" charset="-122"/>
                <a:cs typeface="Times New Roman" panose="02020603050405020304" pitchFamily="18" charset="0"/>
              </a:rPr>
              <a:t> (cross-subject evaluation) observed from multiple </a:t>
            </a:r>
            <a:r>
              <a:rPr lang="en-US" altLang="zh-CN" sz="2200" dirty="0">
                <a:solidFill>
                  <a:srgbClr val="C00000"/>
                </a:solidFill>
                <a:ea typeface="黑体" panose="02010609060101010101" pitchFamily="49" charset="-122"/>
                <a:cs typeface="Times New Roman" panose="02020603050405020304" pitchFamily="18" charset="0"/>
              </a:rPr>
              <a:t>view points</a:t>
            </a:r>
            <a:r>
              <a:rPr lang="en-US" altLang="zh-CN" sz="2200" dirty="0">
                <a:ea typeface="黑体" panose="02010609060101010101" pitchFamily="49" charset="-122"/>
                <a:cs typeface="Times New Roman" panose="02020603050405020304" pitchFamily="18" charset="0"/>
              </a:rPr>
              <a:t> (cross-view)</a:t>
            </a:r>
          </a:p>
        </p:txBody>
      </p:sp>
      <p:pic>
        <p:nvPicPr>
          <p:cNvPr id="19" name="Picture 18">
            <a:extLst>
              <a:ext uri="{FF2B5EF4-FFF2-40B4-BE49-F238E27FC236}">
                <a16:creationId xmlns:a16="http://schemas.microsoft.com/office/drawing/2014/main" id="{9700AAE1-B6B5-49BB-877F-37A2D62C7864}"/>
              </a:ext>
            </a:extLst>
          </p:cNvPr>
          <p:cNvPicPr>
            <a:picLocks noChangeAspect="1"/>
          </p:cNvPicPr>
          <p:nvPr/>
        </p:nvPicPr>
        <p:blipFill>
          <a:blip r:embed="rId3"/>
          <a:stretch>
            <a:fillRect/>
          </a:stretch>
        </p:blipFill>
        <p:spPr>
          <a:xfrm>
            <a:off x="8226485" y="657637"/>
            <a:ext cx="3600000" cy="1953587"/>
          </a:xfrm>
          <a:prstGeom prst="rect">
            <a:avLst/>
          </a:prstGeom>
        </p:spPr>
      </p:pic>
      <p:sp>
        <p:nvSpPr>
          <p:cNvPr id="10" name="TextBox 9">
            <a:extLst>
              <a:ext uri="{FF2B5EF4-FFF2-40B4-BE49-F238E27FC236}">
                <a16:creationId xmlns:a16="http://schemas.microsoft.com/office/drawing/2014/main" id="{93566C70-0315-42A6-821E-4C9BB5F71874}"/>
              </a:ext>
            </a:extLst>
          </p:cNvPr>
          <p:cNvSpPr txBox="1"/>
          <p:nvPr/>
        </p:nvSpPr>
        <p:spPr>
          <a:xfrm>
            <a:off x="365515" y="5873992"/>
            <a:ext cx="6317905" cy="600164"/>
          </a:xfrm>
          <a:prstGeom prst="rect">
            <a:avLst/>
          </a:prstGeom>
          <a:noFill/>
        </p:spPr>
        <p:txBody>
          <a:bodyPr wrap="square" rtlCol="0">
            <a:spAutoFit/>
          </a:bodyPr>
          <a:lstStyle/>
          <a:p>
            <a:r>
              <a:rPr lang="en-US" altLang="zh-CN" sz="1100"/>
              <a:t>[4] </a:t>
            </a:r>
            <a:r>
              <a:rPr lang="en-US" altLang="zh-CN" sz="1100" dirty="0"/>
              <a:t>Wiederer et al., Traffic Control Gesture Recognition for Autonomous Vehicles. IROS 2020</a:t>
            </a:r>
            <a:br>
              <a:rPr lang="en-US" altLang="zh-CN" sz="1100"/>
            </a:br>
            <a:r>
              <a:rPr lang="en-US" altLang="zh-CN" sz="1100"/>
              <a:t>[5] </a:t>
            </a:r>
            <a:r>
              <a:rPr lang="en-US" altLang="zh-CN" sz="1100" dirty="0"/>
              <a:t>Malla Srikanth et al</a:t>
            </a:r>
            <a:r>
              <a:rPr lang="en-US" altLang="zh-CN" sz="1100"/>
              <a:t>., Titan</a:t>
            </a:r>
            <a:r>
              <a:rPr lang="en-US" altLang="zh-CN" sz="1100" dirty="0"/>
              <a:t>: Future forecast using action </a:t>
            </a:r>
            <a:r>
              <a:rPr lang="en-US" altLang="zh-CN" sz="1100"/>
              <a:t>priors. </a:t>
            </a:r>
            <a:r>
              <a:rPr lang="en-US" altLang="zh-CN" sz="1100" dirty="0"/>
              <a:t>CVPR 2020</a:t>
            </a:r>
          </a:p>
          <a:p>
            <a:r>
              <a:rPr lang="en-US" altLang="zh-CN" sz="1100"/>
              <a:t>[6] </a:t>
            </a:r>
            <a:r>
              <a:rPr lang="en-US" altLang="zh-CN" sz="1100" dirty="0"/>
              <a:t>Fang </a:t>
            </a:r>
            <a:r>
              <a:rPr lang="en-US" altLang="zh-CN" sz="1100"/>
              <a:t>et al., </a:t>
            </a:r>
            <a:r>
              <a:rPr lang="en-US" altLang="zh-CN" sz="1100" dirty="0"/>
              <a:t>Intention Recognition of Pedestrians and Cyclists by 2D Pose Estimation. arXiv:1910.03858</a:t>
            </a:r>
            <a:endParaRPr lang="zh-CN" altLang="en-US" sz="800"/>
          </a:p>
        </p:txBody>
      </p:sp>
      <p:grpSp>
        <p:nvGrpSpPr>
          <p:cNvPr id="11" name="Group 10">
            <a:extLst>
              <a:ext uri="{FF2B5EF4-FFF2-40B4-BE49-F238E27FC236}">
                <a16:creationId xmlns:a16="http://schemas.microsoft.com/office/drawing/2014/main" id="{E299CF14-ED56-41BF-9573-E7DD6455F785}"/>
              </a:ext>
            </a:extLst>
          </p:cNvPr>
          <p:cNvGrpSpPr>
            <a:grpSpLocks noChangeAspect="1"/>
          </p:cNvGrpSpPr>
          <p:nvPr/>
        </p:nvGrpSpPr>
        <p:grpSpPr>
          <a:xfrm>
            <a:off x="8226485" y="4562060"/>
            <a:ext cx="3600000" cy="1772419"/>
            <a:chOff x="9452743" y="3762915"/>
            <a:chExt cx="4331430" cy="2079142"/>
          </a:xfrm>
        </p:grpSpPr>
        <p:pic>
          <p:nvPicPr>
            <p:cNvPr id="21" name="Picture 20">
              <a:extLst>
                <a:ext uri="{FF2B5EF4-FFF2-40B4-BE49-F238E27FC236}">
                  <a16:creationId xmlns:a16="http://schemas.microsoft.com/office/drawing/2014/main" id="{CCB90E10-829C-4B01-B51F-9D0722726E84}"/>
                </a:ext>
              </a:extLst>
            </p:cNvPr>
            <p:cNvPicPr>
              <a:picLocks noChangeAspect="1"/>
            </p:cNvPicPr>
            <p:nvPr/>
          </p:nvPicPr>
          <p:blipFill rotWithShape="1">
            <a:blip r:embed="rId4"/>
            <a:srcRect l="14294" r="12063" b="29361"/>
            <a:stretch/>
          </p:blipFill>
          <p:spPr>
            <a:xfrm>
              <a:off x="9452743" y="3762915"/>
              <a:ext cx="4331430" cy="1802143"/>
            </a:xfrm>
            <a:prstGeom prst="rect">
              <a:avLst/>
            </a:prstGeom>
          </p:spPr>
        </p:pic>
        <p:sp>
          <p:nvSpPr>
            <p:cNvPr id="9" name="TextBox 8">
              <a:extLst>
                <a:ext uri="{FF2B5EF4-FFF2-40B4-BE49-F238E27FC236}">
                  <a16:creationId xmlns:a16="http://schemas.microsoft.com/office/drawing/2014/main" id="{17F3331F-17AE-4E12-A0A0-1BE4E37AFDAD}"/>
                </a:ext>
              </a:extLst>
            </p:cNvPr>
            <p:cNvSpPr txBox="1"/>
            <p:nvPr/>
          </p:nvSpPr>
          <p:spPr>
            <a:xfrm>
              <a:off x="10158982" y="5565058"/>
              <a:ext cx="2918951" cy="276999"/>
            </a:xfrm>
            <a:prstGeom prst="rect">
              <a:avLst/>
            </a:prstGeom>
            <a:noFill/>
          </p:spPr>
          <p:txBody>
            <a:bodyPr wrap="square" rtlCol="0">
              <a:spAutoFit/>
            </a:bodyPr>
            <a:lstStyle/>
            <a:p>
              <a:pPr algn="ctr"/>
              <a:r>
                <a:rPr lang="en-US" altLang="zh-CN" sz="1200" dirty="0"/>
                <a:t>Left, Right, Alternative Right, Stop</a:t>
              </a:r>
              <a:endParaRPr lang="zh-CN" altLang="en-US" sz="1200"/>
            </a:p>
          </p:txBody>
        </p:sp>
      </p:grpSp>
      <p:grpSp>
        <p:nvGrpSpPr>
          <p:cNvPr id="12" name="Group 11">
            <a:extLst>
              <a:ext uri="{FF2B5EF4-FFF2-40B4-BE49-F238E27FC236}">
                <a16:creationId xmlns:a16="http://schemas.microsoft.com/office/drawing/2014/main" id="{A9CC0CA5-E5D0-47CA-9DDE-72B3406EE77E}"/>
              </a:ext>
            </a:extLst>
          </p:cNvPr>
          <p:cNvGrpSpPr>
            <a:grpSpLocks noChangeAspect="1"/>
          </p:cNvGrpSpPr>
          <p:nvPr/>
        </p:nvGrpSpPr>
        <p:grpSpPr>
          <a:xfrm>
            <a:off x="8226485" y="2580369"/>
            <a:ext cx="3600000" cy="1808052"/>
            <a:chOff x="2704156" y="2662782"/>
            <a:chExt cx="4076716" cy="2047241"/>
          </a:xfrm>
        </p:grpSpPr>
        <p:pic>
          <p:nvPicPr>
            <p:cNvPr id="23" name="Picture 22">
              <a:extLst>
                <a:ext uri="{FF2B5EF4-FFF2-40B4-BE49-F238E27FC236}">
                  <a16:creationId xmlns:a16="http://schemas.microsoft.com/office/drawing/2014/main" id="{27DE5D41-AC4B-428A-A9F8-9980649E7CBF}"/>
                </a:ext>
              </a:extLst>
            </p:cNvPr>
            <p:cNvPicPr>
              <a:picLocks noChangeAspect="1"/>
            </p:cNvPicPr>
            <p:nvPr/>
          </p:nvPicPr>
          <p:blipFill>
            <a:blip r:embed="rId5"/>
            <a:stretch>
              <a:fillRect/>
            </a:stretch>
          </p:blipFill>
          <p:spPr>
            <a:xfrm>
              <a:off x="4679026" y="2703879"/>
              <a:ext cx="2101846" cy="1980000"/>
            </a:xfrm>
            <a:prstGeom prst="rect">
              <a:avLst/>
            </a:prstGeom>
          </p:spPr>
        </p:pic>
        <p:pic>
          <p:nvPicPr>
            <p:cNvPr id="7" name="Picture 6">
              <a:extLst>
                <a:ext uri="{FF2B5EF4-FFF2-40B4-BE49-F238E27FC236}">
                  <a16:creationId xmlns:a16="http://schemas.microsoft.com/office/drawing/2014/main" id="{7255B27E-CD73-4F63-8EDA-3C1C67126E4E}"/>
                </a:ext>
              </a:extLst>
            </p:cNvPr>
            <p:cNvPicPr>
              <a:picLocks noChangeAspect="1"/>
            </p:cNvPicPr>
            <p:nvPr/>
          </p:nvPicPr>
          <p:blipFill>
            <a:blip r:embed="rId6"/>
            <a:stretch>
              <a:fillRect/>
            </a:stretch>
          </p:blipFill>
          <p:spPr>
            <a:xfrm>
              <a:off x="2704156" y="2662782"/>
              <a:ext cx="1996188" cy="2047241"/>
            </a:xfrm>
            <a:prstGeom prst="rect">
              <a:avLst/>
            </a:prstGeom>
          </p:spPr>
        </p:pic>
      </p:grpSp>
      <p:sp>
        <p:nvSpPr>
          <p:cNvPr id="20" name="矩形 5">
            <a:extLst>
              <a:ext uri="{FF2B5EF4-FFF2-40B4-BE49-F238E27FC236}">
                <a16:creationId xmlns:a16="http://schemas.microsoft.com/office/drawing/2014/main" id="{2E474DD9-D7B7-4AF5-BB78-ED3ED6436E81}"/>
              </a:ext>
            </a:extLst>
          </p:cNvPr>
          <p:cNvSpPr/>
          <p:nvPr/>
        </p:nvSpPr>
        <p:spPr>
          <a:xfrm>
            <a:off x="336000" y="624547"/>
            <a:ext cx="9152129"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TCG [4]: 3D body poses for Traffic Control Gesture</a:t>
            </a:r>
            <a:endParaRPr lang="en-US" altLang="zh-CN" sz="2400" dirty="0">
              <a:ea typeface="黑体" panose="02010609060101010101" pitchFamily="49" charset="-122"/>
              <a:cs typeface="Times New Roman" panose="02020603050405020304" pitchFamily="18" charset="0"/>
            </a:endParaRPr>
          </a:p>
        </p:txBody>
      </p:sp>
      <p:sp>
        <p:nvSpPr>
          <p:cNvPr id="24" name="TextBox 23">
            <a:extLst>
              <a:ext uri="{FF2B5EF4-FFF2-40B4-BE49-F238E27FC236}">
                <a16:creationId xmlns:a16="http://schemas.microsoft.com/office/drawing/2014/main" id="{696ACF6A-01F8-4969-BB7F-368085369214}"/>
              </a:ext>
            </a:extLst>
          </p:cNvPr>
          <p:cNvSpPr txBox="1"/>
          <p:nvPr/>
        </p:nvSpPr>
        <p:spPr>
          <a:xfrm>
            <a:off x="738818" y="2535116"/>
            <a:ext cx="7216462" cy="1138773"/>
          </a:xfrm>
          <a:prstGeom prst="rect">
            <a:avLst/>
          </a:prstGeom>
          <a:noFill/>
        </p:spPr>
        <p:txBody>
          <a:bodyPr wrap="square">
            <a:spAutoFit/>
          </a:bodyPr>
          <a:lstStyle/>
          <a:p>
            <a:r>
              <a:rPr lang="en-US" altLang="zh-CN" sz="2200">
                <a:ea typeface="黑体" panose="02010609060101010101" pitchFamily="49" charset="-122"/>
                <a:cs typeface="Times New Roman" panose="02020603050405020304" pitchFamily="18" charset="0"/>
              </a:rPr>
              <a:t>Annotations include </a:t>
            </a:r>
            <a:r>
              <a:rPr lang="en-US" altLang="zh-CN" sz="2400">
                <a:solidFill>
                  <a:srgbClr val="C00000"/>
                </a:solidFill>
              </a:rPr>
              <a:t>five groups </a:t>
            </a:r>
            <a:r>
              <a:rPr lang="en-US" altLang="zh-CN" sz="2400"/>
              <a:t>of actions, from </a:t>
            </a:r>
            <a:r>
              <a:rPr lang="en-US" altLang="zh-CN" sz="2200">
                <a:ea typeface="黑体" panose="02010609060101010101" pitchFamily="49" charset="-122"/>
                <a:cs typeface="Times New Roman" panose="02020603050405020304" pitchFamily="18" charset="0"/>
              </a:rPr>
              <a:t>individual actions (e.g., </a:t>
            </a:r>
            <a:r>
              <a:rPr lang="en-US" altLang="zh-CN" sz="2200">
                <a:solidFill>
                  <a:srgbClr val="00B050"/>
                </a:solidFill>
                <a:ea typeface="黑体" panose="02010609060101010101" pitchFamily="49" charset="-122"/>
                <a:cs typeface="Times New Roman" panose="02020603050405020304" pitchFamily="18" charset="0"/>
              </a:rPr>
              <a:t>standing</a:t>
            </a:r>
            <a:r>
              <a:rPr lang="en-US" altLang="zh-CN" sz="2200">
                <a:ea typeface="黑体" panose="02010609060101010101" pitchFamily="49" charset="-122"/>
                <a:cs typeface="Times New Roman" panose="02020603050405020304" pitchFamily="18" charset="0"/>
              </a:rPr>
              <a:t>) to those involving context (e.g., </a:t>
            </a:r>
            <a:r>
              <a:rPr lang="en-US" altLang="zh-CN" sz="2200">
                <a:solidFill>
                  <a:srgbClr val="FDC532"/>
                </a:solidFill>
                <a:ea typeface="黑体" panose="02010609060101010101" pitchFamily="49" charset="-122"/>
                <a:cs typeface="Times New Roman" panose="02020603050405020304" pitchFamily="18" charset="0"/>
              </a:rPr>
              <a:t>talking in group</a:t>
            </a:r>
            <a:r>
              <a:rPr lang="en-US" altLang="zh-CN" sz="2200">
                <a:ea typeface="黑体" panose="02010609060101010101" pitchFamily="49" charset="-122"/>
                <a:cs typeface="Times New Roman" panose="02020603050405020304" pitchFamily="18" charset="0"/>
              </a:rPr>
              <a:t>)</a:t>
            </a:r>
            <a:endParaRPr lang="en-US" altLang="zh-CN" sz="2200" dirty="0">
              <a:ea typeface="黑体" panose="02010609060101010101" pitchFamily="49" charset="-122"/>
              <a:cs typeface="Times New Roman" panose="02020603050405020304" pitchFamily="18" charset="0"/>
            </a:endParaRPr>
          </a:p>
        </p:txBody>
      </p:sp>
      <p:sp>
        <p:nvSpPr>
          <p:cNvPr id="26" name="矩形 5">
            <a:extLst>
              <a:ext uri="{FF2B5EF4-FFF2-40B4-BE49-F238E27FC236}">
                <a16:creationId xmlns:a16="http://schemas.microsoft.com/office/drawing/2014/main" id="{8994170E-D7C6-4AD3-A5DE-7D7D60755A35}"/>
              </a:ext>
            </a:extLst>
          </p:cNvPr>
          <p:cNvSpPr/>
          <p:nvPr/>
        </p:nvSpPr>
        <p:spPr>
          <a:xfrm>
            <a:off x="336000" y="2073451"/>
            <a:ext cx="9152129"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TITAN [5]: 700 video clips captured with onboard camera</a:t>
            </a:r>
            <a:endParaRPr lang="en-US" altLang="zh-CN" sz="2400" dirty="0">
              <a:ea typeface="黑体" panose="02010609060101010101" pitchFamily="49" charset="-122"/>
              <a:cs typeface="Times New Roman" panose="02020603050405020304" pitchFamily="18" charset="0"/>
            </a:endParaRPr>
          </a:p>
        </p:txBody>
      </p:sp>
      <p:sp>
        <p:nvSpPr>
          <p:cNvPr id="29" name="TextBox 28">
            <a:extLst>
              <a:ext uri="{FF2B5EF4-FFF2-40B4-BE49-F238E27FC236}">
                <a16:creationId xmlns:a16="http://schemas.microsoft.com/office/drawing/2014/main" id="{242D0D6A-33CA-4CAA-A9ED-A5B0A230F371}"/>
              </a:ext>
            </a:extLst>
          </p:cNvPr>
          <p:cNvSpPr txBox="1"/>
          <p:nvPr/>
        </p:nvSpPr>
        <p:spPr>
          <a:xfrm>
            <a:off x="738818" y="4311251"/>
            <a:ext cx="7216462" cy="769441"/>
          </a:xfrm>
          <a:prstGeom prst="rect">
            <a:avLst/>
          </a:prstGeom>
          <a:noFill/>
        </p:spPr>
        <p:txBody>
          <a:bodyPr wrap="square">
            <a:spAutoFit/>
          </a:bodyPr>
          <a:lstStyle/>
          <a:p>
            <a:r>
              <a:rPr lang="en-US" altLang="zh-CN" sz="2200">
                <a:ea typeface="黑体" panose="02010609060101010101" pitchFamily="49" charset="-122"/>
                <a:cs typeface="Times New Roman" panose="02020603050405020304" pitchFamily="18" charset="0"/>
              </a:rPr>
              <a:t>178 collected videos, 8 additional videos from youtube (for testing only) </a:t>
            </a:r>
            <a:endParaRPr lang="en-US" altLang="zh-CN" sz="2200" dirty="0">
              <a:ea typeface="黑体" panose="02010609060101010101" pitchFamily="49" charset="-122"/>
              <a:cs typeface="Times New Roman" panose="02020603050405020304" pitchFamily="18" charset="0"/>
            </a:endParaRPr>
          </a:p>
        </p:txBody>
      </p:sp>
      <p:sp>
        <p:nvSpPr>
          <p:cNvPr id="30" name="矩形 5">
            <a:extLst>
              <a:ext uri="{FF2B5EF4-FFF2-40B4-BE49-F238E27FC236}">
                <a16:creationId xmlns:a16="http://schemas.microsoft.com/office/drawing/2014/main" id="{AE7C568F-F478-433D-90A7-E4BCCA10970D}"/>
              </a:ext>
            </a:extLst>
          </p:cNvPr>
          <p:cNvSpPr/>
          <p:nvPr/>
        </p:nvSpPr>
        <p:spPr>
          <a:xfrm>
            <a:off x="336000" y="3849586"/>
            <a:ext cx="9152129"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CASR [6]: Cyclist Arm Signal Recognition</a:t>
            </a:r>
            <a:endParaRPr lang="en-US" altLang="zh-CN" sz="2400" dirty="0">
              <a:ea typeface="黑体" panose="02010609060101010101" pitchFamily="49" charset="-122"/>
              <a:cs typeface="Times New Roman" panose="02020603050405020304" pitchFamily="18" charset="0"/>
            </a:endParaRPr>
          </a:p>
        </p:txBody>
      </p:sp>
      <p:sp>
        <p:nvSpPr>
          <p:cNvPr id="31" name="矩形 5">
            <a:extLst>
              <a:ext uri="{FF2B5EF4-FFF2-40B4-BE49-F238E27FC236}">
                <a16:creationId xmlns:a16="http://schemas.microsoft.com/office/drawing/2014/main" id="{8C88CA3B-7B34-4DBB-A33A-3F28AF794BD9}"/>
              </a:ext>
            </a:extLst>
          </p:cNvPr>
          <p:cNvSpPr/>
          <p:nvPr/>
        </p:nvSpPr>
        <p:spPr>
          <a:xfrm>
            <a:off x="335999" y="5254331"/>
            <a:ext cx="9152129" cy="461665"/>
          </a:xfrm>
          <a:prstGeom prst="rect">
            <a:avLst/>
          </a:prstGeom>
        </p:spPr>
        <p:txBody>
          <a:bodyPr wrap="square">
            <a:spAutoFit/>
          </a:bodyPr>
          <a:lstStyle/>
          <a:p>
            <a:pPr marL="342891" indent="-342891">
              <a:buFont typeface="Wingdings" panose="05000000000000000000" pitchFamily="2" charset="2"/>
              <a:buChar char="p"/>
            </a:pPr>
            <a:r>
              <a:rPr lang="en-US" altLang="zh-CN" sz="2400">
                <a:ea typeface="黑体" panose="02010609060101010101" pitchFamily="49" charset="-122"/>
                <a:cs typeface="Times New Roman" panose="02020603050405020304" pitchFamily="18" charset="0"/>
              </a:rPr>
              <a:t>Extract poses for TITAN and CASR with OpenPifPaf</a:t>
            </a:r>
            <a:endParaRPr lang="en-US" altLang="zh-CN" sz="2400" dirty="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971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4" grpId="0"/>
      <p:bldP spid="26" grpId="0"/>
      <p:bldP spid="29" grpId="0"/>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C6FF-5AC5-45F6-A770-47DEF319C715}"/>
              </a:ext>
            </a:extLst>
          </p:cNvPr>
          <p:cNvSpPr>
            <a:spLocks noGrp="1"/>
          </p:cNvSpPr>
          <p:nvPr>
            <p:ph type="title"/>
          </p:nvPr>
        </p:nvSpPr>
        <p:spPr>
          <a:xfrm>
            <a:off x="336000" y="1703"/>
            <a:ext cx="7813263" cy="504001"/>
          </a:xfrm>
        </p:spPr>
        <p:txBody>
          <a:bodyPr>
            <a:normAutofit/>
          </a:bodyPr>
          <a:lstStyle/>
          <a:p>
            <a:r>
              <a:rPr lang="en-US" altLang="zh-CN"/>
              <a:t>Poseact: Action Recognition with Human Poses</a:t>
            </a:r>
            <a:endParaRPr lang="zh-CN" altLang="en-US"/>
          </a:p>
        </p:txBody>
      </p:sp>
      <p:sp>
        <p:nvSpPr>
          <p:cNvPr id="3" name="Date Placeholder 2">
            <a:extLst>
              <a:ext uri="{FF2B5EF4-FFF2-40B4-BE49-F238E27FC236}">
                <a16:creationId xmlns:a16="http://schemas.microsoft.com/office/drawing/2014/main" id="{7156E102-A8EB-48E2-935B-0569D18159D8}"/>
              </a:ext>
            </a:extLst>
          </p:cNvPr>
          <p:cNvSpPr>
            <a:spLocks noGrp="1"/>
          </p:cNvSpPr>
          <p:nvPr>
            <p:ph type="dt" sz="half" idx="10"/>
          </p:nvPr>
        </p:nvSpPr>
        <p:spPr/>
        <p:txBody>
          <a:bodyPr/>
          <a:lstStyle/>
          <a:p>
            <a:fld id="{40B208D0-5C56-4CC0-905E-2BB4A5101381}" type="datetime4">
              <a:rPr lang="en-US" altLang="zh-CN" smtClean="0"/>
              <a:t>January 12, 2022</a:t>
            </a:fld>
            <a:endParaRPr lang="zh-CN" altLang="en-US"/>
          </a:p>
        </p:txBody>
      </p:sp>
      <p:sp>
        <p:nvSpPr>
          <p:cNvPr id="4" name="Footer Placeholder 3">
            <a:extLst>
              <a:ext uri="{FF2B5EF4-FFF2-40B4-BE49-F238E27FC236}">
                <a16:creationId xmlns:a16="http://schemas.microsoft.com/office/drawing/2014/main" id="{4EE540C5-A106-484B-80AD-9CACB8956A7B}"/>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5" name="Slide Number Placeholder 4">
            <a:extLst>
              <a:ext uri="{FF2B5EF4-FFF2-40B4-BE49-F238E27FC236}">
                <a16:creationId xmlns:a16="http://schemas.microsoft.com/office/drawing/2014/main" id="{8057BF92-6F9A-43D5-B29E-5CA73AAD11A2}"/>
              </a:ext>
            </a:extLst>
          </p:cNvPr>
          <p:cNvSpPr>
            <a:spLocks noGrp="1"/>
          </p:cNvSpPr>
          <p:nvPr>
            <p:ph type="sldNum" sz="quarter" idx="12"/>
          </p:nvPr>
        </p:nvSpPr>
        <p:spPr/>
        <p:txBody>
          <a:bodyPr/>
          <a:lstStyle/>
          <a:p>
            <a:fld id="{B6EE4CE8-67DD-4AAC-82D8-3F81517F6647}" type="slidenum">
              <a:rPr lang="zh-CN" altLang="en-US" smtClean="0"/>
              <a:pPr/>
              <a:t>5</a:t>
            </a:fld>
            <a:endParaRPr lang="zh-CN" altLang="en-US"/>
          </a:p>
        </p:txBody>
      </p:sp>
      <p:graphicFrame>
        <p:nvGraphicFramePr>
          <p:cNvPr id="6" name="Table 6">
            <a:extLst>
              <a:ext uri="{FF2B5EF4-FFF2-40B4-BE49-F238E27FC236}">
                <a16:creationId xmlns:a16="http://schemas.microsoft.com/office/drawing/2014/main" id="{B4198DB6-3B68-4298-B931-5AE87CE81BC9}"/>
              </a:ext>
            </a:extLst>
          </p:cNvPr>
          <p:cNvGraphicFramePr>
            <a:graphicFrameLocks noGrp="1"/>
          </p:cNvGraphicFramePr>
          <p:nvPr>
            <p:extLst>
              <p:ext uri="{D42A27DB-BD31-4B8C-83A1-F6EECF244321}">
                <p14:modId xmlns:p14="http://schemas.microsoft.com/office/powerpoint/2010/main" val="3846879742"/>
              </p:ext>
            </p:extLst>
          </p:nvPr>
        </p:nvGraphicFramePr>
        <p:xfrm>
          <a:off x="2440904" y="3487437"/>
          <a:ext cx="6010369" cy="2249236"/>
        </p:xfrm>
        <a:graphic>
          <a:graphicData uri="http://schemas.openxmlformats.org/drawingml/2006/table">
            <a:tbl>
              <a:tblPr firstRow="1" bandRow="1">
                <a:tableStyleId>{C083E6E3-FA7D-4D7B-A595-EF9225AFEA82}</a:tableStyleId>
              </a:tblPr>
              <a:tblGrid>
                <a:gridCol w="1787659">
                  <a:extLst>
                    <a:ext uri="{9D8B030D-6E8A-4147-A177-3AD203B41FA5}">
                      <a16:colId xmlns:a16="http://schemas.microsoft.com/office/drawing/2014/main" val="458450622"/>
                    </a:ext>
                  </a:extLst>
                </a:gridCol>
                <a:gridCol w="1784310">
                  <a:extLst>
                    <a:ext uri="{9D8B030D-6E8A-4147-A177-3AD203B41FA5}">
                      <a16:colId xmlns:a16="http://schemas.microsoft.com/office/drawing/2014/main" val="3963881978"/>
                    </a:ext>
                  </a:extLst>
                </a:gridCol>
                <a:gridCol w="2438400">
                  <a:extLst>
                    <a:ext uri="{9D8B030D-6E8A-4147-A177-3AD203B41FA5}">
                      <a16:colId xmlns:a16="http://schemas.microsoft.com/office/drawing/2014/main" val="1902826490"/>
                    </a:ext>
                  </a:extLst>
                </a:gridCol>
              </a:tblGrid>
              <a:tr h="3013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a:t>Model Name</a:t>
                      </a:r>
                      <a:endParaRPr lang="zh-CN" altLang="en-US" sz="1600"/>
                    </a:p>
                  </a:txBody>
                  <a:tcPr/>
                </a:tc>
                <a:tc>
                  <a:txBody>
                    <a:bodyPr/>
                    <a:lstStyle/>
                    <a:p>
                      <a:r>
                        <a:rPr lang="en-US" altLang="zh-CN" sz="1600"/>
                        <a:t>Poseact</a:t>
                      </a:r>
                      <a:endParaRPr lang="zh-CN" altLang="en-US" sz="1600"/>
                    </a:p>
                  </a:txBody>
                  <a:tcPr/>
                </a:tc>
                <a:tc>
                  <a:txBody>
                    <a:bodyPr/>
                    <a:lstStyle/>
                    <a:p>
                      <a:r>
                        <a:rPr lang="en-US" altLang="zh-CN" sz="1600"/>
                        <a:t>TempPoseact</a:t>
                      </a:r>
                      <a:endParaRPr lang="zh-CN" altLang="en-US" sz="1600"/>
                    </a:p>
                  </a:txBody>
                  <a:tcPr/>
                </a:tc>
                <a:extLst>
                  <a:ext uri="{0D108BD9-81ED-4DB2-BD59-A6C34878D82A}">
                    <a16:rowId xmlns:a16="http://schemas.microsoft.com/office/drawing/2014/main" val="751753859"/>
                  </a:ext>
                </a:extLst>
              </a:tr>
              <a:tr h="1578676">
                <a:tc>
                  <a:txBody>
                    <a:bodyPr/>
                    <a:lstStyle/>
                    <a:p>
                      <a:r>
                        <a:rPr lang="en-US" altLang="zh-CN" sz="1600" dirty="0"/>
                        <a:t>Prediction head</a:t>
                      </a:r>
                      <a:endParaRPr lang="zh-CN" altLang="en-US" sz="1600"/>
                    </a:p>
                  </a:txBody>
                  <a:tcPr anchor="ctr"/>
                </a:tc>
                <a:tc>
                  <a:txBody>
                    <a:bodyPr/>
                    <a:lstStyle/>
                    <a:p>
                      <a:endParaRPr lang="zh-CN" altLang="en-US" sz="1600"/>
                    </a:p>
                  </a:txBody>
                  <a:tcPr>
                    <a:solidFill>
                      <a:srgbClr val="FF0000">
                        <a:alpha val="10000"/>
                      </a:srgbClr>
                    </a:solidFill>
                  </a:tcPr>
                </a:tc>
                <a:tc>
                  <a:txBody>
                    <a:bodyPr/>
                    <a:lstStyle/>
                    <a:p>
                      <a:endParaRPr lang="zh-CN" altLang="en-US" sz="1600"/>
                    </a:p>
                  </a:txBody>
                  <a:tcPr>
                    <a:solidFill>
                      <a:srgbClr val="FF0000">
                        <a:alpha val="10000"/>
                      </a:srgbClr>
                    </a:solidFill>
                  </a:tcPr>
                </a:tc>
                <a:extLst>
                  <a:ext uri="{0D108BD9-81ED-4DB2-BD59-A6C34878D82A}">
                    <a16:rowId xmlns:a16="http://schemas.microsoft.com/office/drawing/2014/main" val="3094458325"/>
                  </a:ext>
                </a:extLst>
              </a:tr>
              <a:tr h="301339">
                <a:tc>
                  <a:txBody>
                    <a:bodyPr/>
                    <a:lstStyle/>
                    <a:p>
                      <a:r>
                        <a:rPr lang="en-US" altLang="zh-CN" sz="1600" dirty="0"/>
                        <a:t>Temporal Info</a:t>
                      </a:r>
                      <a:endParaRPr lang="zh-CN" altLang="en-US" sz="1600"/>
                    </a:p>
                  </a:txBody>
                  <a:tcPr/>
                </a:tc>
                <a:tc>
                  <a:txBody>
                    <a:bodyPr/>
                    <a:lstStyle/>
                    <a:p>
                      <a:r>
                        <a:rPr lang="en-US" altLang="zh-CN" sz="1600" dirty="0"/>
                        <a:t>No</a:t>
                      </a:r>
                      <a:endParaRPr lang="zh-CN" altLang="en-US" sz="1600"/>
                    </a:p>
                  </a:txBody>
                  <a:tcPr/>
                </a:tc>
                <a:tc>
                  <a:txBody>
                    <a:bodyPr/>
                    <a:lstStyle/>
                    <a:p>
                      <a:r>
                        <a:rPr lang="en-US" altLang="zh-CN" sz="1600" dirty="0"/>
                        <a:t>Yes</a:t>
                      </a:r>
                      <a:endParaRPr lang="zh-CN" altLang="en-US" sz="1600"/>
                    </a:p>
                  </a:txBody>
                  <a:tcPr/>
                </a:tc>
                <a:extLst>
                  <a:ext uri="{0D108BD9-81ED-4DB2-BD59-A6C34878D82A}">
                    <a16:rowId xmlns:a16="http://schemas.microsoft.com/office/drawing/2014/main" val="2607616391"/>
                  </a:ext>
                </a:extLst>
              </a:tr>
            </a:tbl>
          </a:graphicData>
        </a:graphic>
      </p:graphicFrame>
      <p:sp>
        <p:nvSpPr>
          <p:cNvPr id="25" name="矩形 5">
            <a:extLst>
              <a:ext uri="{FF2B5EF4-FFF2-40B4-BE49-F238E27FC236}">
                <a16:creationId xmlns:a16="http://schemas.microsoft.com/office/drawing/2014/main" id="{F5964537-EFC0-40F5-B780-C7CA643E5278}"/>
              </a:ext>
            </a:extLst>
          </p:cNvPr>
          <p:cNvSpPr/>
          <p:nvPr/>
        </p:nvSpPr>
        <p:spPr>
          <a:xfrm>
            <a:off x="303698" y="1132966"/>
            <a:ext cx="1694208" cy="400110"/>
          </a:xfrm>
          <a:prstGeom prst="rect">
            <a:avLst/>
          </a:prstGeom>
        </p:spPr>
        <p:txBody>
          <a:bodyPr wrap="square">
            <a:spAutoFit/>
          </a:bodyPr>
          <a:lstStyle/>
          <a:p>
            <a:r>
              <a:rPr lang="en-US" altLang="zh-CN" sz="2000" dirty="0">
                <a:ea typeface="黑体" panose="02010609060101010101" pitchFamily="49" charset="-122"/>
                <a:cs typeface="Times New Roman" panose="02020603050405020304" pitchFamily="18" charset="0"/>
              </a:rPr>
              <a:t>Base Network</a:t>
            </a:r>
          </a:p>
        </p:txBody>
      </p:sp>
      <p:sp>
        <p:nvSpPr>
          <p:cNvPr id="26" name="矩形 5">
            <a:extLst>
              <a:ext uri="{FF2B5EF4-FFF2-40B4-BE49-F238E27FC236}">
                <a16:creationId xmlns:a16="http://schemas.microsoft.com/office/drawing/2014/main" id="{973C40BE-D9D9-461A-B629-ACCA5720E156}"/>
              </a:ext>
            </a:extLst>
          </p:cNvPr>
          <p:cNvSpPr/>
          <p:nvPr/>
        </p:nvSpPr>
        <p:spPr>
          <a:xfrm>
            <a:off x="303698" y="3357144"/>
            <a:ext cx="1959728" cy="400110"/>
          </a:xfrm>
          <a:prstGeom prst="rect">
            <a:avLst/>
          </a:prstGeom>
        </p:spPr>
        <p:txBody>
          <a:bodyPr wrap="square">
            <a:spAutoFit/>
          </a:bodyPr>
          <a:lstStyle/>
          <a:p>
            <a:r>
              <a:rPr lang="en-US" altLang="zh-CN" sz="2000" dirty="0">
                <a:ea typeface="黑体" panose="02010609060101010101" pitchFamily="49" charset="-122"/>
                <a:cs typeface="Times New Roman" panose="02020603050405020304" pitchFamily="18" charset="0"/>
              </a:rPr>
              <a:t>Prediction heads</a:t>
            </a:r>
          </a:p>
        </p:txBody>
      </p:sp>
      <p:grpSp>
        <p:nvGrpSpPr>
          <p:cNvPr id="28" name="Group 27">
            <a:extLst>
              <a:ext uri="{FF2B5EF4-FFF2-40B4-BE49-F238E27FC236}">
                <a16:creationId xmlns:a16="http://schemas.microsoft.com/office/drawing/2014/main" id="{244B86FC-641D-4B2F-A339-4B1F6BF8D3B8}"/>
              </a:ext>
            </a:extLst>
          </p:cNvPr>
          <p:cNvGrpSpPr/>
          <p:nvPr/>
        </p:nvGrpSpPr>
        <p:grpSpPr>
          <a:xfrm>
            <a:off x="2515456" y="1025165"/>
            <a:ext cx="7784591" cy="2160000"/>
            <a:chOff x="2515456" y="1025165"/>
            <a:chExt cx="7784591" cy="2160000"/>
          </a:xfrm>
        </p:grpSpPr>
        <p:grpSp>
          <p:nvGrpSpPr>
            <p:cNvPr id="7" name="Group 6">
              <a:extLst>
                <a:ext uri="{FF2B5EF4-FFF2-40B4-BE49-F238E27FC236}">
                  <a16:creationId xmlns:a16="http://schemas.microsoft.com/office/drawing/2014/main" id="{FC983143-4ABD-4FB2-ACD3-187A85B5F2CD}"/>
                </a:ext>
              </a:extLst>
            </p:cNvPr>
            <p:cNvGrpSpPr/>
            <p:nvPr/>
          </p:nvGrpSpPr>
          <p:grpSpPr>
            <a:xfrm>
              <a:off x="2515456" y="1025165"/>
              <a:ext cx="6448388" cy="2160000"/>
              <a:chOff x="1036363" y="2528633"/>
              <a:chExt cx="7975674" cy="2661011"/>
            </a:xfrm>
          </p:grpSpPr>
          <p:pic>
            <p:nvPicPr>
              <p:cNvPr id="8" name="Picture 2">
                <a:extLst>
                  <a:ext uri="{FF2B5EF4-FFF2-40B4-BE49-F238E27FC236}">
                    <a16:creationId xmlns:a16="http://schemas.microsoft.com/office/drawing/2014/main" id="{5C3E00F1-1418-4608-AF69-B7A4C9DA6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363" y="2528633"/>
                <a:ext cx="1050978" cy="25028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F9EB7B8-DF02-454F-875E-A53CF725C961}"/>
                  </a:ext>
                </a:extLst>
              </p:cNvPr>
              <p:cNvSpPr/>
              <p:nvPr/>
            </p:nvSpPr>
            <p:spPr>
              <a:xfrm rot="16200000">
                <a:off x="2406792" y="3378814"/>
                <a:ext cx="1838528" cy="802518"/>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Linear Layer</a:t>
                </a:r>
                <a:endParaRPr lang="zh-CN" altLang="en-US">
                  <a:solidFill>
                    <a:schemeClr val="tx1"/>
                  </a:solidFill>
                </a:endParaRPr>
              </a:p>
            </p:txBody>
          </p:sp>
          <p:sp>
            <p:nvSpPr>
              <p:cNvPr id="10" name="Rectangle 9">
                <a:extLst>
                  <a:ext uri="{FF2B5EF4-FFF2-40B4-BE49-F238E27FC236}">
                    <a16:creationId xmlns:a16="http://schemas.microsoft.com/office/drawing/2014/main" id="{11855746-6346-4A30-806E-DA7D5BE49ABE}"/>
                  </a:ext>
                </a:extLst>
              </p:cNvPr>
              <p:cNvSpPr/>
              <p:nvPr/>
            </p:nvSpPr>
            <p:spPr>
              <a:xfrm rot="16200000">
                <a:off x="3520595" y="3378814"/>
                <a:ext cx="1838528" cy="802518"/>
              </a:xfrm>
              <a:prstGeom prst="rect">
                <a:avLst/>
              </a:prstGeom>
              <a:solidFill>
                <a:schemeClr val="accent2">
                  <a:lumMod val="20000"/>
                  <a:lumOff val="80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Dropout</a:t>
                </a:r>
                <a:endParaRPr lang="zh-CN" altLang="en-US">
                  <a:solidFill>
                    <a:schemeClr val="tx1"/>
                  </a:solidFill>
                </a:endParaRPr>
              </a:p>
            </p:txBody>
          </p:sp>
          <p:sp>
            <p:nvSpPr>
              <p:cNvPr id="11" name="Rectangle 10">
                <a:extLst>
                  <a:ext uri="{FF2B5EF4-FFF2-40B4-BE49-F238E27FC236}">
                    <a16:creationId xmlns:a16="http://schemas.microsoft.com/office/drawing/2014/main" id="{3D16741A-28B1-4DC0-B52D-47D1BBDE15B0}"/>
                  </a:ext>
                </a:extLst>
              </p:cNvPr>
              <p:cNvSpPr/>
              <p:nvPr/>
            </p:nvSpPr>
            <p:spPr>
              <a:xfrm rot="16200000">
                <a:off x="4634398" y="3378814"/>
                <a:ext cx="1838528" cy="802518"/>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Linear Layer</a:t>
                </a:r>
                <a:endParaRPr lang="zh-CN" altLang="en-US">
                  <a:solidFill>
                    <a:schemeClr val="tx1"/>
                  </a:solidFill>
                </a:endParaRPr>
              </a:p>
            </p:txBody>
          </p:sp>
          <p:sp>
            <p:nvSpPr>
              <p:cNvPr id="12" name="Rectangle 11">
                <a:extLst>
                  <a:ext uri="{FF2B5EF4-FFF2-40B4-BE49-F238E27FC236}">
                    <a16:creationId xmlns:a16="http://schemas.microsoft.com/office/drawing/2014/main" id="{C21AFDD1-3399-462D-868F-43EE47F617C9}"/>
                  </a:ext>
                </a:extLst>
              </p:cNvPr>
              <p:cNvSpPr/>
              <p:nvPr/>
            </p:nvSpPr>
            <p:spPr>
              <a:xfrm rot="16200000">
                <a:off x="5719076" y="3378813"/>
                <a:ext cx="1838528" cy="802518"/>
              </a:xfrm>
              <a:prstGeom prst="rect">
                <a:avLst/>
              </a:prstGeom>
              <a:solidFill>
                <a:schemeClr val="accent2">
                  <a:lumMod val="20000"/>
                  <a:lumOff val="80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tx1"/>
                    </a:solidFill>
                  </a:rPr>
                  <a:t>Dropout</a:t>
                </a:r>
                <a:endParaRPr lang="zh-CN" altLang="en-US">
                  <a:solidFill>
                    <a:schemeClr val="tx1"/>
                  </a:solidFill>
                </a:endParaRPr>
              </a:p>
            </p:txBody>
          </p:sp>
          <p:sp>
            <p:nvSpPr>
              <p:cNvPr id="13" name="Oval 12">
                <a:extLst>
                  <a:ext uri="{FF2B5EF4-FFF2-40B4-BE49-F238E27FC236}">
                    <a16:creationId xmlns:a16="http://schemas.microsoft.com/office/drawing/2014/main" id="{BFF9DC7B-530E-424C-AFC8-058C57E56BF8}"/>
                  </a:ext>
                </a:extLst>
              </p:cNvPr>
              <p:cNvSpPr/>
              <p:nvPr/>
            </p:nvSpPr>
            <p:spPr>
              <a:xfrm>
                <a:off x="2389337" y="3741160"/>
                <a:ext cx="77821" cy="7782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Straight Arrow Connector 13">
                <a:extLst>
                  <a:ext uri="{FF2B5EF4-FFF2-40B4-BE49-F238E27FC236}">
                    <a16:creationId xmlns:a16="http://schemas.microsoft.com/office/drawing/2014/main" id="{9910180F-79BE-4290-90AC-F680654170CC}"/>
                  </a:ext>
                </a:extLst>
              </p:cNvPr>
              <p:cNvCxnSpPr>
                <a:cxnSpLocks/>
                <a:stCxn id="8" idx="3"/>
                <a:endCxn id="9" idx="0"/>
              </p:cNvCxnSpPr>
              <p:nvPr/>
            </p:nvCxnSpPr>
            <p:spPr>
              <a:xfrm>
                <a:off x="2087341" y="3780073"/>
                <a:ext cx="83745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2FD3938-3186-4756-AD00-B31EDC87D6EE}"/>
                  </a:ext>
                </a:extLst>
              </p:cNvPr>
              <p:cNvCxnSpPr>
                <a:cxnSpLocks/>
                <a:stCxn id="10" idx="2"/>
                <a:endCxn id="11" idx="0"/>
              </p:cNvCxnSpPr>
              <p:nvPr/>
            </p:nvCxnSpPr>
            <p:spPr>
              <a:xfrm>
                <a:off x="4841118" y="3780073"/>
                <a:ext cx="31128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DC14CF-E3D7-4F2A-8DFD-E49A27B3D0A9}"/>
                  </a:ext>
                </a:extLst>
              </p:cNvPr>
              <p:cNvCxnSpPr>
                <a:cxnSpLocks/>
                <a:stCxn id="11" idx="2"/>
                <a:endCxn id="12" idx="0"/>
              </p:cNvCxnSpPr>
              <p:nvPr/>
            </p:nvCxnSpPr>
            <p:spPr>
              <a:xfrm flipV="1">
                <a:off x="5954921" y="3780072"/>
                <a:ext cx="282160" cy="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D71AE4-8634-4D28-BCB4-61092EE20C49}"/>
                  </a:ext>
                </a:extLst>
              </p:cNvPr>
              <p:cNvCxnSpPr>
                <a:cxnSpLocks/>
                <a:stCxn id="9" idx="2"/>
                <a:endCxn id="10" idx="0"/>
              </p:cNvCxnSpPr>
              <p:nvPr/>
            </p:nvCxnSpPr>
            <p:spPr>
              <a:xfrm>
                <a:off x="3727315" y="3780073"/>
                <a:ext cx="31128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12AAFE8-716E-4420-B145-5660724EC171}"/>
                  </a:ext>
                </a:extLst>
              </p:cNvPr>
              <p:cNvCxnSpPr>
                <a:cxnSpLocks/>
                <a:stCxn id="12" idx="2"/>
              </p:cNvCxnSpPr>
              <p:nvPr/>
            </p:nvCxnSpPr>
            <p:spPr>
              <a:xfrm>
                <a:off x="7039599" y="3780072"/>
                <a:ext cx="48961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Flowchart: Or 18">
                <a:extLst>
                  <a:ext uri="{FF2B5EF4-FFF2-40B4-BE49-F238E27FC236}">
                    <a16:creationId xmlns:a16="http://schemas.microsoft.com/office/drawing/2014/main" id="{C2777879-4525-4F20-91E0-35E02352EFC2}"/>
                  </a:ext>
                </a:extLst>
              </p:cNvPr>
              <p:cNvSpPr/>
              <p:nvPr/>
            </p:nvSpPr>
            <p:spPr>
              <a:xfrm>
                <a:off x="7529209" y="3653613"/>
                <a:ext cx="252918" cy="252918"/>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Connector: Elbow 19">
                <a:extLst>
                  <a:ext uri="{FF2B5EF4-FFF2-40B4-BE49-F238E27FC236}">
                    <a16:creationId xmlns:a16="http://schemas.microsoft.com/office/drawing/2014/main" id="{C055AF18-139C-47F2-9BF2-355DAD9B2799}"/>
                  </a:ext>
                </a:extLst>
              </p:cNvPr>
              <p:cNvCxnSpPr>
                <a:stCxn id="13" idx="4"/>
                <a:endCxn id="19" idx="4"/>
              </p:cNvCxnSpPr>
              <p:nvPr/>
            </p:nvCxnSpPr>
            <p:spPr>
              <a:xfrm rot="16200000" flipH="1">
                <a:off x="4998183" y="1249046"/>
                <a:ext cx="87550" cy="5227420"/>
              </a:xfrm>
              <a:prstGeom prst="bentConnector3">
                <a:avLst>
                  <a:gd name="adj1" fmla="val 1318504"/>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B9EEE92-65A3-44F9-BDCC-36B1510F4587}"/>
                  </a:ext>
                </a:extLst>
              </p:cNvPr>
              <p:cNvSpPr/>
              <p:nvPr/>
            </p:nvSpPr>
            <p:spPr>
              <a:xfrm rot="16200000">
                <a:off x="7746487" y="3377215"/>
                <a:ext cx="1725391" cy="805709"/>
              </a:xfrm>
              <a:prstGeom prst="rect">
                <a:avLst/>
              </a:prstGeom>
              <a:solidFill>
                <a:schemeClr val="accent1">
                  <a:lumMod val="40000"/>
                  <a:lumOff val="6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Embedded Features</a:t>
                </a:r>
                <a:endParaRPr lang="zh-CN" altLang="en-US">
                  <a:solidFill>
                    <a:schemeClr val="tx1"/>
                  </a:solidFill>
                </a:endParaRPr>
              </a:p>
            </p:txBody>
          </p:sp>
          <p:cxnSp>
            <p:nvCxnSpPr>
              <p:cNvPr id="22" name="Straight Arrow Connector 21">
                <a:extLst>
                  <a:ext uri="{FF2B5EF4-FFF2-40B4-BE49-F238E27FC236}">
                    <a16:creationId xmlns:a16="http://schemas.microsoft.com/office/drawing/2014/main" id="{F77F43F9-2671-4943-8D1A-C1D85F048869}"/>
                  </a:ext>
                </a:extLst>
              </p:cNvPr>
              <p:cNvCxnSpPr>
                <a:cxnSpLocks/>
                <a:stCxn id="19" idx="6"/>
                <a:endCxn id="21" idx="0"/>
              </p:cNvCxnSpPr>
              <p:nvPr/>
            </p:nvCxnSpPr>
            <p:spPr>
              <a:xfrm flipV="1">
                <a:off x="7782127" y="3780068"/>
                <a:ext cx="424202" cy="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A322D0B-BD04-412F-A02E-22AB9481FC84}"/>
                  </a:ext>
                </a:extLst>
              </p:cNvPr>
              <p:cNvSpPr/>
              <p:nvPr/>
            </p:nvSpPr>
            <p:spPr>
              <a:xfrm>
                <a:off x="2250333" y="2686764"/>
                <a:ext cx="5744799" cy="2502880"/>
              </a:xfrm>
              <a:prstGeom prst="roundRect">
                <a:avLst/>
              </a:prstGeom>
              <a:noFill/>
              <a:ln w="190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61A3C82-F323-4691-90EF-3BB9A1341DDD}"/>
                      </a:ext>
                    </a:extLst>
                  </p:cNvPr>
                  <p:cNvSpPr txBox="1"/>
                  <p:nvPr/>
                </p:nvSpPr>
                <p:spPr>
                  <a:xfrm>
                    <a:off x="6819954" y="2700928"/>
                    <a:ext cx="13894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 </m:t>
                          </m:r>
                          <m:r>
                            <a:rPr lang="en-US" altLang="zh-CN" i="1" smtClean="0">
                              <a:latin typeface="Cambria Math" panose="02040503050406030204" pitchFamily="18" charset="0"/>
                            </a:rPr>
                            <m:t>𝑁</m:t>
                          </m:r>
                        </m:oMath>
                      </m:oMathPara>
                    </a14:m>
                    <a:endParaRPr lang="zh-CN" altLang="en-US"/>
                  </a:p>
                </p:txBody>
              </p:sp>
            </mc:Choice>
            <mc:Fallback xmlns="">
              <p:sp>
                <p:nvSpPr>
                  <p:cNvPr id="24" name="TextBox 23">
                    <a:extLst>
                      <a:ext uri="{FF2B5EF4-FFF2-40B4-BE49-F238E27FC236}">
                        <a16:creationId xmlns:a16="http://schemas.microsoft.com/office/drawing/2014/main" id="{661A3C82-F323-4691-90EF-3BB9A1341DDD}"/>
                      </a:ext>
                    </a:extLst>
                  </p:cNvPr>
                  <p:cNvSpPr txBox="1">
                    <a:spLocks noRot="1" noChangeAspect="1" noMove="1" noResize="1" noEditPoints="1" noAdjustHandles="1" noChangeArrowheads="1" noChangeShapeType="1" noTextEdit="1"/>
                  </p:cNvSpPr>
                  <p:nvPr/>
                </p:nvSpPr>
                <p:spPr>
                  <a:xfrm>
                    <a:off x="6819954" y="2700928"/>
                    <a:ext cx="1389462" cy="369332"/>
                  </a:xfrm>
                  <a:prstGeom prst="rect">
                    <a:avLst/>
                  </a:prstGeom>
                  <a:blipFill>
                    <a:blip r:embed="rId4"/>
                    <a:stretch>
                      <a:fillRect b="-16327"/>
                    </a:stretch>
                  </a:blipFill>
                </p:spPr>
                <p:txBody>
                  <a:bodyPr/>
                  <a:lstStyle/>
                  <a:p>
                    <a:r>
                      <a:rPr lang="zh-CN" altLang="en-US">
                        <a:noFill/>
                      </a:rPr>
                      <a:t> </a:t>
                    </a:r>
                  </a:p>
                </p:txBody>
              </p:sp>
            </mc:Fallback>
          </mc:AlternateContent>
        </p:grpSp>
        <p:cxnSp>
          <p:nvCxnSpPr>
            <p:cNvPr id="27" name="Straight Arrow Connector 26">
              <a:extLst>
                <a:ext uri="{FF2B5EF4-FFF2-40B4-BE49-F238E27FC236}">
                  <a16:creationId xmlns:a16="http://schemas.microsoft.com/office/drawing/2014/main" id="{507E053C-700B-4AFF-B206-1F0951A80472}"/>
                </a:ext>
              </a:extLst>
            </p:cNvPr>
            <p:cNvCxnSpPr>
              <a:cxnSpLocks/>
              <a:stCxn id="21" idx="2"/>
              <a:endCxn id="36" idx="1"/>
            </p:cNvCxnSpPr>
            <p:nvPr/>
          </p:nvCxnSpPr>
          <p:spPr>
            <a:xfrm>
              <a:off x="8963844" y="2040982"/>
              <a:ext cx="306471"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0CCD1F06-3B9E-4C81-8E9C-9A8707984DA2}"/>
                </a:ext>
              </a:extLst>
            </p:cNvPr>
            <p:cNvSpPr/>
            <p:nvPr/>
          </p:nvSpPr>
          <p:spPr>
            <a:xfrm>
              <a:off x="9270315" y="1756011"/>
              <a:ext cx="1029732" cy="569941"/>
            </a:xfrm>
            <a:prstGeom prst="roundRect">
              <a:avLst/>
            </a:prstGeom>
            <a:solidFill>
              <a:srgbClr val="FF0000">
                <a:alpha val="10000"/>
              </a:srgb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400" dirty="0">
                  <a:solidFill>
                    <a:schemeClr val="tx1"/>
                  </a:solidFill>
                </a:rPr>
                <a:t>Prediction head</a:t>
              </a:r>
              <a:endParaRPr lang="zh-CN" altLang="en-US" sz="1400">
                <a:solidFill>
                  <a:schemeClr val="tx1"/>
                </a:solidFill>
              </a:endParaRPr>
            </a:p>
          </p:txBody>
        </p:sp>
      </p:grpSp>
      <p:grpSp>
        <p:nvGrpSpPr>
          <p:cNvPr id="73" name="Group 72">
            <a:extLst>
              <a:ext uri="{FF2B5EF4-FFF2-40B4-BE49-F238E27FC236}">
                <a16:creationId xmlns:a16="http://schemas.microsoft.com/office/drawing/2014/main" id="{B7DA4A0D-ADBF-4CCA-9E9D-CEFAE89697BE}"/>
              </a:ext>
            </a:extLst>
          </p:cNvPr>
          <p:cNvGrpSpPr/>
          <p:nvPr/>
        </p:nvGrpSpPr>
        <p:grpSpPr>
          <a:xfrm rot="5400000">
            <a:off x="4366293" y="3904962"/>
            <a:ext cx="1354010" cy="1392016"/>
            <a:chOff x="7969453" y="4156421"/>
            <a:chExt cx="1354010" cy="1392016"/>
          </a:xfrm>
        </p:grpSpPr>
        <p:sp>
          <p:nvSpPr>
            <p:cNvPr id="59" name="Rectangle 58">
              <a:extLst>
                <a:ext uri="{FF2B5EF4-FFF2-40B4-BE49-F238E27FC236}">
                  <a16:creationId xmlns:a16="http://schemas.microsoft.com/office/drawing/2014/main" id="{F50A78B1-89ED-4AE5-9A67-2B7B4A06492F}"/>
                </a:ext>
              </a:extLst>
            </p:cNvPr>
            <p:cNvSpPr/>
            <p:nvPr/>
          </p:nvSpPr>
          <p:spPr>
            <a:xfrm rot="16200000">
              <a:off x="7655086" y="4470788"/>
              <a:ext cx="988353" cy="359619"/>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dirty="0">
                  <a:solidFill>
                    <a:schemeClr val="tx1"/>
                  </a:solidFill>
                </a:rPr>
                <a:t>Linear 1</a:t>
              </a:r>
              <a:endParaRPr lang="zh-CN" altLang="en-US" sz="1600">
                <a:solidFill>
                  <a:schemeClr val="tx1"/>
                </a:solidFill>
              </a:endParaRPr>
            </a:p>
          </p:txBody>
        </p:sp>
        <p:cxnSp>
          <p:nvCxnSpPr>
            <p:cNvPr id="60" name="Straight Arrow Connector 59">
              <a:extLst>
                <a:ext uri="{FF2B5EF4-FFF2-40B4-BE49-F238E27FC236}">
                  <a16:creationId xmlns:a16="http://schemas.microsoft.com/office/drawing/2014/main" id="{23EBB82E-727D-489A-9E7F-E6693CF8296B}"/>
                </a:ext>
              </a:extLst>
            </p:cNvPr>
            <p:cNvCxnSpPr>
              <a:cxnSpLocks/>
            </p:cNvCxnSpPr>
            <p:nvPr/>
          </p:nvCxnSpPr>
          <p:spPr>
            <a:xfrm flipV="1">
              <a:off x="8149263" y="5152437"/>
              <a:ext cx="0" cy="19735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7D97042-FA37-421C-B9C1-5301A51FE49A}"/>
                </a:ext>
              </a:extLst>
            </p:cNvPr>
            <p:cNvSpPr/>
            <p:nvPr/>
          </p:nvSpPr>
          <p:spPr>
            <a:xfrm rot="16200000">
              <a:off x="8649477" y="4478579"/>
              <a:ext cx="988353" cy="359619"/>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dirty="0">
                  <a:solidFill>
                    <a:schemeClr val="tx1"/>
                  </a:solidFill>
                </a:rPr>
                <a:t>Linear K</a:t>
              </a:r>
              <a:endParaRPr lang="zh-CN" altLang="en-US" sz="1600">
                <a:solidFill>
                  <a:schemeClr val="tx1"/>
                </a:solidFill>
              </a:endParaRPr>
            </a:p>
          </p:txBody>
        </p:sp>
        <p:cxnSp>
          <p:nvCxnSpPr>
            <p:cNvPr id="64" name="Straight Arrow Connector 63">
              <a:extLst>
                <a:ext uri="{FF2B5EF4-FFF2-40B4-BE49-F238E27FC236}">
                  <a16:creationId xmlns:a16="http://schemas.microsoft.com/office/drawing/2014/main" id="{DC7BDF26-6907-4DA0-82D5-AB2097B64E7C}"/>
                </a:ext>
              </a:extLst>
            </p:cNvPr>
            <p:cNvCxnSpPr>
              <a:cxnSpLocks/>
            </p:cNvCxnSpPr>
            <p:nvPr/>
          </p:nvCxnSpPr>
          <p:spPr>
            <a:xfrm flipV="1">
              <a:off x="9143653" y="5152437"/>
              <a:ext cx="1" cy="198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A764AC9-17E5-42B3-BD39-533947360DA3}"/>
                </a:ext>
              </a:extLst>
            </p:cNvPr>
            <p:cNvCxnSpPr>
              <a:cxnSpLocks/>
            </p:cNvCxnSpPr>
            <p:nvPr/>
          </p:nvCxnSpPr>
          <p:spPr>
            <a:xfrm flipV="1">
              <a:off x="8635820" y="5152437"/>
              <a:ext cx="0" cy="396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F6FBB3A-1300-4197-977C-6DDB27FFF4FD}"/>
                </a:ext>
              </a:extLst>
            </p:cNvPr>
            <p:cNvCxnSpPr>
              <a:cxnSpLocks/>
            </p:cNvCxnSpPr>
            <p:nvPr/>
          </p:nvCxnSpPr>
          <p:spPr>
            <a:xfrm>
              <a:off x="8149262" y="5347934"/>
              <a:ext cx="994391" cy="0"/>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3131DE1-E16E-4931-BE29-F7D67CE8A82A}"/>
                    </a:ext>
                  </a:extLst>
                </p:cNvPr>
                <p:cNvSpPr txBox="1"/>
                <p:nvPr/>
              </p:nvSpPr>
              <p:spPr>
                <a:xfrm>
                  <a:off x="8506893" y="4523276"/>
                  <a:ext cx="2548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a:p>
              </p:txBody>
            </p:sp>
          </mc:Choice>
          <mc:Fallback xmlns="">
            <p:sp>
              <p:nvSpPr>
                <p:cNvPr id="72" name="TextBox 71">
                  <a:extLst>
                    <a:ext uri="{FF2B5EF4-FFF2-40B4-BE49-F238E27FC236}">
                      <a16:creationId xmlns:a16="http://schemas.microsoft.com/office/drawing/2014/main" id="{23131DE1-E16E-4931-BE29-F7D67CE8A82A}"/>
                    </a:ext>
                  </a:extLst>
                </p:cNvPr>
                <p:cNvSpPr txBox="1">
                  <a:spLocks noRot="1" noChangeAspect="1" noMove="1" noResize="1" noEditPoints="1" noAdjustHandles="1" noChangeArrowheads="1" noChangeShapeType="1" noTextEdit="1"/>
                </p:cNvSpPr>
                <p:nvPr/>
              </p:nvSpPr>
              <p:spPr>
                <a:xfrm>
                  <a:off x="8506893" y="4523276"/>
                  <a:ext cx="254877" cy="276999"/>
                </a:xfrm>
                <a:prstGeom prst="rect">
                  <a:avLst/>
                </a:prstGeom>
                <a:blipFill>
                  <a:blip r:embed="rId5"/>
                  <a:stretch>
                    <a:fillRect t="-4762" b="-7143"/>
                  </a:stretch>
                </a:blipFill>
              </p:spPr>
              <p:txBody>
                <a:bodyPr/>
                <a:lstStyle/>
                <a:p>
                  <a:r>
                    <a:rPr lang="zh-CN" altLang="en-US">
                      <a:noFill/>
                    </a:rPr>
                    <a:t> </a:t>
                  </a:r>
                </a:p>
              </p:txBody>
            </p:sp>
          </mc:Fallback>
        </mc:AlternateContent>
      </p:grpSp>
      <p:sp>
        <p:nvSpPr>
          <p:cNvPr id="62" name="Arrow: Right 61">
            <a:extLst>
              <a:ext uri="{FF2B5EF4-FFF2-40B4-BE49-F238E27FC236}">
                <a16:creationId xmlns:a16="http://schemas.microsoft.com/office/drawing/2014/main" id="{847D396D-3281-46C7-85E4-F5FDDD288F10}"/>
              </a:ext>
            </a:extLst>
          </p:cNvPr>
          <p:cNvSpPr/>
          <p:nvPr/>
        </p:nvSpPr>
        <p:spPr>
          <a:xfrm rot="16200000">
            <a:off x="9562255" y="2471831"/>
            <a:ext cx="445853" cy="184826"/>
          </a:xfrm>
          <a:prstGeom prst="rightArrow">
            <a:avLst>
              <a:gd name="adj1" fmla="val 50000"/>
              <a:gd name="adj2" fmla="val 9431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Group 29">
            <a:extLst>
              <a:ext uri="{FF2B5EF4-FFF2-40B4-BE49-F238E27FC236}">
                <a16:creationId xmlns:a16="http://schemas.microsoft.com/office/drawing/2014/main" id="{6F5A70B5-43F1-4C56-B2D7-6B1275CED7B1}"/>
              </a:ext>
            </a:extLst>
          </p:cNvPr>
          <p:cNvGrpSpPr/>
          <p:nvPr/>
        </p:nvGrpSpPr>
        <p:grpSpPr>
          <a:xfrm>
            <a:off x="5926883" y="3936487"/>
            <a:ext cx="2070034" cy="1354010"/>
            <a:chOff x="8944605" y="4175184"/>
            <a:chExt cx="2070034" cy="1354010"/>
          </a:xfrm>
        </p:grpSpPr>
        <p:grpSp>
          <p:nvGrpSpPr>
            <p:cNvPr id="29" name="Group 28">
              <a:extLst>
                <a:ext uri="{FF2B5EF4-FFF2-40B4-BE49-F238E27FC236}">
                  <a16:creationId xmlns:a16="http://schemas.microsoft.com/office/drawing/2014/main" id="{0B6866FF-168F-48AB-88E4-26A5C80D23AE}"/>
                </a:ext>
              </a:extLst>
            </p:cNvPr>
            <p:cNvGrpSpPr/>
            <p:nvPr/>
          </p:nvGrpSpPr>
          <p:grpSpPr>
            <a:xfrm>
              <a:off x="9247317" y="4175184"/>
              <a:ext cx="1767322" cy="1354010"/>
              <a:chOff x="8970068" y="4175184"/>
              <a:chExt cx="1767322" cy="1354010"/>
            </a:xfrm>
          </p:grpSpPr>
          <p:grpSp>
            <p:nvGrpSpPr>
              <p:cNvPr id="54" name="Group 53">
                <a:extLst>
                  <a:ext uri="{FF2B5EF4-FFF2-40B4-BE49-F238E27FC236}">
                    <a16:creationId xmlns:a16="http://schemas.microsoft.com/office/drawing/2014/main" id="{16093EC1-A5AC-4F03-A662-6B5B316C7286}"/>
                  </a:ext>
                </a:extLst>
              </p:cNvPr>
              <p:cNvGrpSpPr/>
              <p:nvPr/>
            </p:nvGrpSpPr>
            <p:grpSpPr>
              <a:xfrm rot="5400000">
                <a:off x="9364377" y="4156181"/>
                <a:ext cx="1354010" cy="1392016"/>
                <a:chOff x="7969453" y="4156421"/>
                <a:chExt cx="1354010" cy="1392016"/>
              </a:xfrm>
            </p:grpSpPr>
            <p:sp>
              <p:nvSpPr>
                <p:cNvPr id="63" name="Rectangle 62">
                  <a:extLst>
                    <a:ext uri="{FF2B5EF4-FFF2-40B4-BE49-F238E27FC236}">
                      <a16:creationId xmlns:a16="http://schemas.microsoft.com/office/drawing/2014/main" id="{EB1B26AF-FA9D-46AD-89D4-1ABD1BB815F9}"/>
                    </a:ext>
                  </a:extLst>
                </p:cNvPr>
                <p:cNvSpPr/>
                <p:nvPr/>
              </p:nvSpPr>
              <p:spPr>
                <a:xfrm rot="16200000">
                  <a:off x="7655086" y="4470788"/>
                  <a:ext cx="988353" cy="359619"/>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dirty="0">
                      <a:solidFill>
                        <a:schemeClr val="tx1"/>
                      </a:solidFill>
                    </a:rPr>
                    <a:t>Linear 1</a:t>
                  </a:r>
                  <a:endParaRPr lang="zh-CN" altLang="en-US" sz="1600">
                    <a:solidFill>
                      <a:schemeClr val="tx1"/>
                    </a:solidFill>
                  </a:endParaRPr>
                </a:p>
              </p:txBody>
            </p:sp>
            <p:cxnSp>
              <p:nvCxnSpPr>
                <p:cNvPr id="65" name="Straight Arrow Connector 64">
                  <a:extLst>
                    <a:ext uri="{FF2B5EF4-FFF2-40B4-BE49-F238E27FC236}">
                      <a16:creationId xmlns:a16="http://schemas.microsoft.com/office/drawing/2014/main" id="{D63A825B-C471-418B-A338-618FFB41A972}"/>
                    </a:ext>
                  </a:extLst>
                </p:cNvPr>
                <p:cNvCxnSpPr>
                  <a:cxnSpLocks/>
                </p:cNvCxnSpPr>
                <p:nvPr/>
              </p:nvCxnSpPr>
              <p:spPr>
                <a:xfrm flipV="1">
                  <a:off x="8149263" y="5152437"/>
                  <a:ext cx="0" cy="19735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132E00F6-686E-4C06-B00A-990E8C477F38}"/>
                    </a:ext>
                  </a:extLst>
                </p:cNvPr>
                <p:cNvSpPr/>
                <p:nvPr/>
              </p:nvSpPr>
              <p:spPr>
                <a:xfrm rot="16200000">
                  <a:off x="8649477" y="4478579"/>
                  <a:ext cx="988353" cy="359619"/>
                </a:xfrm>
                <a:prstGeom prst="rect">
                  <a:avLst/>
                </a:prstGeom>
                <a:solidFill>
                  <a:schemeClr val="bg1">
                    <a:lumMod val="95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dirty="0">
                      <a:solidFill>
                        <a:schemeClr val="tx1"/>
                      </a:solidFill>
                    </a:rPr>
                    <a:t>Linear K</a:t>
                  </a:r>
                  <a:endParaRPr lang="zh-CN" altLang="en-US" sz="1600">
                    <a:solidFill>
                      <a:schemeClr val="tx1"/>
                    </a:solidFill>
                  </a:endParaRPr>
                </a:p>
              </p:txBody>
            </p:sp>
            <p:cxnSp>
              <p:nvCxnSpPr>
                <p:cNvPr id="67" name="Straight Arrow Connector 66">
                  <a:extLst>
                    <a:ext uri="{FF2B5EF4-FFF2-40B4-BE49-F238E27FC236}">
                      <a16:creationId xmlns:a16="http://schemas.microsoft.com/office/drawing/2014/main" id="{649166DA-DBC3-47BA-8BB3-3916AB80302A}"/>
                    </a:ext>
                  </a:extLst>
                </p:cNvPr>
                <p:cNvCxnSpPr>
                  <a:cxnSpLocks/>
                </p:cNvCxnSpPr>
                <p:nvPr/>
              </p:nvCxnSpPr>
              <p:spPr>
                <a:xfrm flipV="1">
                  <a:off x="9143653" y="5152437"/>
                  <a:ext cx="1" cy="198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7A8E541-FB4C-49E7-9F8B-67BEC4CE6196}"/>
                    </a:ext>
                  </a:extLst>
                </p:cNvPr>
                <p:cNvCxnSpPr>
                  <a:cxnSpLocks/>
                </p:cNvCxnSpPr>
                <p:nvPr/>
              </p:nvCxnSpPr>
              <p:spPr>
                <a:xfrm flipV="1">
                  <a:off x="8635820" y="5152437"/>
                  <a:ext cx="0" cy="396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EA150CD-1122-46E6-BA51-C794E2AB2BCB}"/>
                    </a:ext>
                  </a:extLst>
                </p:cNvPr>
                <p:cNvCxnSpPr>
                  <a:cxnSpLocks/>
                </p:cNvCxnSpPr>
                <p:nvPr/>
              </p:nvCxnSpPr>
              <p:spPr>
                <a:xfrm>
                  <a:off x="8149262" y="5347934"/>
                  <a:ext cx="994391" cy="0"/>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77DC816F-5299-4EF2-9A8F-A5224D2A84AB}"/>
                        </a:ext>
                      </a:extLst>
                    </p:cNvPr>
                    <p:cNvSpPr txBox="1"/>
                    <p:nvPr/>
                  </p:nvSpPr>
                  <p:spPr>
                    <a:xfrm>
                      <a:off x="8506893" y="4523276"/>
                      <a:ext cx="2548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a:p>
                  </p:txBody>
                </p:sp>
              </mc:Choice>
              <mc:Fallback xmlns="">
                <p:sp>
                  <p:nvSpPr>
                    <p:cNvPr id="72" name="TextBox 71">
                      <a:extLst>
                        <a:ext uri="{FF2B5EF4-FFF2-40B4-BE49-F238E27FC236}">
                          <a16:creationId xmlns:a16="http://schemas.microsoft.com/office/drawing/2014/main" id="{23131DE1-E16E-4931-BE29-F7D67CE8A82A}"/>
                        </a:ext>
                      </a:extLst>
                    </p:cNvPr>
                    <p:cNvSpPr txBox="1">
                      <a:spLocks noRot="1" noChangeAspect="1" noMove="1" noResize="1" noEditPoints="1" noAdjustHandles="1" noChangeArrowheads="1" noChangeShapeType="1" noTextEdit="1"/>
                    </p:cNvSpPr>
                    <p:nvPr/>
                  </p:nvSpPr>
                  <p:spPr>
                    <a:xfrm>
                      <a:off x="8506893" y="4523276"/>
                      <a:ext cx="254877" cy="276999"/>
                    </a:xfrm>
                    <a:prstGeom prst="rect">
                      <a:avLst/>
                    </a:prstGeom>
                    <a:blipFill>
                      <a:blip r:embed="rId5"/>
                      <a:stretch>
                        <a:fillRect t="-4762" b="-7143"/>
                      </a:stretch>
                    </a:blipFill>
                  </p:spPr>
                  <p:txBody>
                    <a:bodyPr/>
                    <a:lstStyle/>
                    <a:p>
                      <a:r>
                        <a:rPr lang="zh-CN" altLang="en-US">
                          <a:noFill/>
                        </a:rPr>
                        <a:t> </a:t>
                      </a:r>
                    </a:p>
                  </p:txBody>
                </p:sp>
              </mc:Fallback>
            </mc:AlternateContent>
          </p:grpSp>
          <p:sp>
            <p:nvSpPr>
              <p:cNvPr id="75" name="Rectangle 74">
                <a:extLst>
                  <a:ext uri="{FF2B5EF4-FFF2-40B4-BE49-F238E27FC236}">
                    <a16:creationId xmlns:a16="http://schemas.microsoft.com/office/drawing/2014/main" id="{E654EA94-EA1B-4A87-A75E-65945A07DECD}"/>
                  </a:ext>
                </a:extLst>
              </p:cNvPr>
              <p:cNvSpPr/>
              <p:nvPr/>
            </p:nvSpPr>
            <p:spPr>
              <a:xfrm rot="16200000" flipH="1">
                <a:off x="8655701" y="4666924"/>
                <a:ext cx="988353" cy="359619"/>
              </a:xfrm>
              <a:prstGeom prst="rect">
                <a:avLst/>
              </a:prstGeom>
              <a:solidFill>
                <a:schemeClr val="accent6">
                  <a:lumMod val="40000"/>
                  <a:lumOff val="60000"/>
                </a:schemeClr>
              </a:solid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600" dirty="0">
                    <a:solidFill>
                      <a:schemeClr val="tx1"/>
                    </a:solidFill>
                  </a:rPr>
                  <a:t>LSTM</a:t>
                </a:r>
                <a:endParaRPr lang="zh-CN" altLang="en-US" sz="1600">
                  <a:solidFill>
                    <a:schemeClr val="tx1"/>
                  </a:solidFill>
                </a:endParaRPr>
              </a:p>
            </p:txBody>
          </p:sp>
        </p:grpSp>
        <p:cxnSp>
          <p:nvCxnSpPr>
            <p:cNvPr id="76" name="Straight Arrow Connector 75">
              <a:extLst>
                <a:ext uri="{FF2B5EF4-FFF2-40B4-BE49-F238E27FC236}">
                  <a16:creationId xmlns:a16="http://schemas.microsoft.com/office/drawing/2014/main" id="{B6B3279F-F3B5-4ABB-BFA4-391871A093C7}"/>
                </a:ext>
              </a:extLst>
            </p:cNvPr>
            <p:cNvCxnSpPr>
              <a:cxnSpLocks/>
            </p:cNvCxnSpPr>
            <p:nvPr/>
          </p:nvCxnSpPr>
          <p:spPr>
            <a:xfrm rot="5400000" flipV="1">
              <a:off x="9107460" y="4677207"/>
              <a:ext cx="0" cy="32571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78" name="TextBox 77">
            <a:extLst>
              <a:ext uri="{FF2B5EF4-FFF2-40B4-BE49-F238E27FC236}">
                <a16:creationId xmlns:a16="http://schemas.microsoft.com/office/drawing/2014/main" id="{892CFB07-3882-476B-B204-05AC8C961D94}"/>
              </a:ext>
            </a:extLst>
          </p:cNvPr>
          <p:cNvSpPr txBox="1"/>
          <p:nvPr/>
        </p:nvSpPr>
        <p:spPr>
          <a:xfrm>
            <a:off x="8435657" y="4162717"/>
            <a:ext cx="3645508" cy="1200329"/>
          </a:xfrm>
          <a:prstGeom prst="rect">
            <a:avLst/>
          </a:prstGeom>
          <a:noFill/>
        </p:spPr>
        <p:txBody>
          <a:bodyPr wrap="square" rtlCol="0">
            <a:spAutoFit/>
          </a:bodyPr>
          <a:lstStyle/>
          <a:p>
            <a:r>
              <a:rPr lang="en-US" altLang="zh-CN" dirty="0">
                <a:solidFill>
                  <a:schemeClr val="accent1">
                    <a:lumMod val="50000"/>
                  </a:schemeClr>
                </a:solidFill>
              </a:rPr>
              <a:t>K=1 for TCG and CASR (usual case)</a:t>
            </a:r>
          </a:p>
          <a:p>
            <a:endParaRPr lang="en-US" altLang="zh-CN" dirty="0">
              <a:solidFill>
                <a:schemeClr val="accent1">
                  <a:lumMod val="50000"/>
                </a:schemeClr>
              </a:solidFill>
            </a:endParaRPr>
          </a:p>
          <a:p>
            <a:r>
              <a:rPr lang="en-US" altLang="zh-CN" dirty="0">
                <a:solidFill>
                  <a:schemeClr val="accent1">
                    <a:lumMod val="50000"/>
                  </a:schemeClr>
                </a:solidFill>
              </a:rPr>
              <a:t>K=</a:t>
            </a:r>
            <a:r>
              <a:rPr lang="en-US" altLang="zh-CN">
                <a:solidFill>
                  <a:schemeClr val="accent1">
                    <a:lumMod val="50000"/>
                  </a:schemeClr>
                </a:solidFill>
              </a:rPr>
              <a:t>5 (Multitask) for </a:t>
            </a:r>
            <a:r>
              <a:rPr lang="en-US" altLang="zh-CN" dirty="0">
                <a:solidFill>
                  <a:schemeClr val="accent1">
                    <a:lumMod val="50000"/>
                  </a:schemeClr>
                </a:solidFill>
              </a:rPr>
              <a:t>five action groups in TITAN</a:t>
            </a:r>
            <a:endParaRPr lang="zh-CN" altLang="en-US">
              <a:solidFill>
                <a:schemeClr val="accent1">
                  <a:lumMod val="50000"/>
                </a:schemeClr>
              </a:solidFill>
            </a:endParaRPr>
          </a:p>
        </p:txBody>
      </p:sp>
    </p:spTree>
    <p:extLst>
      <p:ext uri="{BB962C8B-B14F-4D97-AF65-F5344CB8AC3E}">
        <p14:creationId xmlns:p14="http://schemas.microsoft.com/office/powerpoint/2010/main" val="220323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62" grpId="0" animBg="1"/>
      <p:bldP spid="7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7588800" cy="504001"/>
          </a:xfrm>
        </p:spPr>
        <p:txBody>
          <a:bodyPr>
            <a:normAutofit/>
          </a:bodyPr>
          <a:lstStyle/>
          <a:p>
            <a:r>
              <a:rPr lang="en-US" altLang="zh-CN" dirty="0"/>
              <a:t>Action </a:t>
            </a:r>
            <a:r>
              <a:rPr lang="en-US" altLang="zh-CN"/>
              <a:t>Recognition Results </a:t>
            </a:r>
            <a:r>
              <a:rPr lang="en-US" altLang="zh-CN" dirty="0"/>
              <a:t>on TCG</a:t>
            </a:r>
            <a:endParaRPr lang="zh-CN" altLang="en-US"/>
          </a:p>
        </p:txBody>
      </p:sp>
      <p:sp>
        <p:nvSpPr>
          <p:cNvPr id="7" name="Date Placeholder 6">
            <a:extLst>
              <a:ext uri="{FF2B5EF4-FFF2-40B4-BE49-F238E27FC236}">
                <a16:creationId xmlns:a16="http://schemas.microsoft.com/office/drawing/2014/main" id="{51C68BBA-C39A-484D-AC1A-E80F24BB20E8}"/>
              </a:ext>
            </a:extLst>
          </p:cNvPr>
          <p:cNvSpPr>
            <a:spLocks noGrp="1"/>
          </p:cNvSpPr>
          <p:nvPr>
            <p:ph type="dt" sz="half" idx="10"/>
          </p:nvPr>
        </p:nvSpPr>
        <p:spPr/>
        <p:txBody>
          <a:bodyPr/>
          <a:lstStyle/>
          <a:p>
            <a:fld id="{E10149E5-8B86-472C-A97F-3888D935C2A7}" type="datetime4">
              <a:rPr lang="en-US" altLang="zh-CN" smtClean="0"/>
              <a:t>January 12,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54BFCAE8-C65D-46BB-8BAE-4695F17A2697}"/>
              </a:ext>
            </a:extLst>
          </p:cNvPr>
          <p:cNvSpPr>
            <a:spLocks noGrp="1"/>
          </p:cNvSpPr>
          <p:nvPr>
            <p:ph type="sldNum" sz="quarter" idx="12"/>
          </p:nvPr>
        </p:nvSpPr>
        <p:spPr/>
        <p:txBody>
          <a:bodyPr/>
          <a:lstStyle/>
          <a:p>
            <a:fld id="{B6EE4CE8-67DD-4AAC-82D8-3F81517F6647}" type="slidenum">
              <a:rPr lang="zh-CN" altLang="en-US" smtClean="0"/>
              <a:pPr/>
              <a:t>6</a:t>
            </a:fld>
            <a:endParaRPr lang="zh-CN" altLang="en-US"/>
          </a:p>
        </p:txBody>
      </p:sp>
      <p:graphicFrame>
        <p:nvGraphicFramePr>
          <p:cNvPr id="5" name="Table 6">
            <a:extLst>
              <a:ext uri="{FF2B5EF4-FFF2-40B4-BE49-F238E27FC236}">
                <a16:creationId xmlns:a16="http://schemas.microsoft.com/office/drawing/2014/main" id="{C86FCAF4-B5F1-45B0-B39B-87F6D2F74E71}"/>
              </a:ext>
            </a:extLst>
          </p:cNvPr>
          <p:cNvGraphicFramePr>
            <a:graphicFrameLocks noGrp="1"/>
          </p:cNvGraphicFramePr>
          <p:nvPr>
            <p:extLst>
              <p:ext uri="{D42A27DB-BD31-4B8C-83A1-F6EECF244321}">
                <p14:modId xmlns:p14="http://schemas.microsoft.com/office/powerpoint/2010/main" val="1923925483"/>
              </p:ext>
            </p:extLst>
          </p:nvPr>
        </p:nvGraphicFramePr>
        <p:xfrm>
          <a:off x="853440" y="854249"/>
          <a:ext cx="7962593" cy="5186680"/>
        </p:xfrm>
        <a:graphic>
          <a:graphicData uri="http://schemas.openxmlformats.org/drawingml/2006/table">
            <a:tbl>
              <a:tblPr firstRow="1" bandRow="1">
                <a:tableStyleId>{C083E6E3-FA7D-4D7B-A595-EF9225AFEA82}</a:tableStyleId>
              </a:tblPr>
              <a:tblGrid>
                <a:gridCol w="1482593">
                  <a:extLst>
                    <a:ext uri="{9D8B030D-6E8A-4147-A177-3AD203B41FA5}">
                      <a16:colId xmlns:a16="http://schemas.microsoft.com/office/drawing/2014/main" val="1340388208"/>
                    </a:ext>
                  </a:extLst>
                </a:gridCol>
                <a:gridCol w="1080000">
                  <a:extLst>
                    <a:ext uri="{9D8B030D-6E8A-4147-A177-3AD203B41FA5}">
                      <a16:colId xmlns:a16="http://schemas.microsoft.com/office/drawing/2014/main" val="2574553390"/>
                    </a:ext>
                  </a:extLst>
                </a:gridCol>
                <a:gridCol w="1080000">
                  <a:extLst>
                    <a:ext uri="{9D8B030D-6E8A-4147-A177-3AD203B41FA5}">
                      <a16:colId xmlns:a16="http://schemas.microsoft.com/office/drawing/2014/main" val="1333730016"/>
                    </a:ext>
                  </a:extLst>
                </a:gridCol>
                <a:gridCol w="1080000">
                  <a:extLst>
                    <a:ext uri="{9D8B030D-6E8A-4147-A177-3AD203B41FA5}">
                      <a16:colId xmlns:a16="http://schemas.microsoft.com/office/drawing/2014/main" val="1565578416"/>
                    </a:ext>
                  </a:extLst>
                </a:gridCol>
                <a:gridCol w="1080000">
                  <a:extLst>
                    <a:ext uri="{9D8B030D-6E8A-4147-A177-3AD203B41FA5}">
                      <a16:colId xmlns:a16="http://schemas.microsoft.com/office/drawing/2014/main" val="2633955222"/>
                    </a:ext>
                  </a:extLst>
                </a:gridCol>
                <a:gridCol w="1080000">
                  <a:extLst>
                    <a:ext uri="{9D8B030D-6E8A-4147-A177-3AD203B41FA5}">
                      <a16:colId xmlns:a16="http://schemas.microsoft.com/office/drawing/2014/main" val="2878905461"/>
                    </a:ext>
                  </a:extLst>
                </a:gridCol>
                <a:gridCol w="1080000">
                  <a:extLst>
                    <a:ext uri="{9D8B030D-6E8A-4147-A177-3AD203B41FA5}">
                      <a16:colId xmlns:a16="http://schemas.microsoft.com/office/drawing/2014/main" val="1573128080"/>
                    </a:ext>
                  </a:extLst>
                </a:gridCol>
              </a:tblGrid>
              <a:tr h="350768">
                <a:tc rowSpan="2">
                  <a:txBody>
                    <a:bodyPr/>
                    <a:lstStyle/>
                    <a:p>
                      <a:pPr algn="ctr"/>
                      <a:r>
                        <a:rPr lang="en-US" altLang="zh-CN" dirty="0"/>
                        <a:t>Method</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gridSpan="3">
                  <a:txBody>
                    <a:bodyPr/>
                    <a:lstStyle/>
                    <a:p>
                      <a:pPr algn="ctr"/>
                      <a:r>
                        <a:rPr lang="en-US" altLang="zh-CN" dirty="0"/>
                        <a:t>Cross-subject (%)</a:t>
                      </a: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mpd="sng">
                      <a:noFill/>
                    </a:lnB>
                  </a:tcPr>
                </a:tc>
                <a:tc hMerge="1">
                  <a:txBody>
                    <a:bodyPr/>
                    <a:lstStyle/>
                    <a:p>
                      <a:endParaRPr lang="zh-CN" altLang="en-US"/>
                    </a:p>
                  </a:txBody>
                  <a:tcPr/>
                </a:tc>
                <a:tc hMerge="1">
                  <a:txBody>
                    <a:bodyPr/>
                    <a:lstStyle/>
                    <a:p>
                      <a:endParaRPr lang="zh-CN" altLang="en-US"/>
                    </a:p>
                  </a:txBody>
                  <a:tcPr/>
                </a:tc>
                <a:tc gridSpan="3">
                  <a:txBody>
                    <a:bodyPr/>
                    <a:lstStyle/>
                    <a:p>
                      <a:pPr algn="ctr"/>
                      <a:r>
                        <a:rPr lang="en-US" altLang="zh-CN" dirty="0"/>
                        <a:t>Cross-view (%)</a:t>
                      </a: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mpd="sng">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47599202"/>
                  </a:ext>
                </a:extLst>
              </a:tr>
              <a:tr h="370840">
                <a:tc vMerge="1">
                  <a:txBody>
                    <a:bodyPr/>
                    <a:lstStyle/>
                    <a:p>
                      <a:pPr algn="ctr"/>
                      <a:r>
                        <a:rPr lang="en-US" altLang="zh-CN"/>
                        <a:t>Method</a:t>
                      </a:r>
                      <a:endParaRPr lang="zh-CN" altLang="en-US"/>
                    </a:p>
                  </a:txBody>
                  <a:tcPr/>
                </a:tc>
                <a:tc>
                  <a:txBody>
                    <a:bodyPr/>
                    <a:lstStyle/>
                    <a:p>
                      <a:pPr algn="ctr"/>
                      <a:r>
                        <a:rPr lang="en-US" altLang="zh-CN" dirty="0"/>
                        <a:t>Accuracy</a:t>
                      </a:r>
                      <a:endParaRPr lang="zh-CN" altLang="en-US"/>
                    </a:p>
                  </a:txBody>
                  <a:tcP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Jaccard</a:t>
                      </a:r>
                      <a:endParaRPr lang="zh-CN" altLang="en-US"/>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F1</a:t>
                      </a:r>
                      <a:endParaRPr lang="zh-CN" altLang="en-US"/>
                    </a:p>
                  </a:txBody>
                  <a:tcPr>
                    <a:lnL>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Accuracy</a:t>
                      </a:r>
                      <a:endParaRPr lang="zh-CN" altLang="en-US"/>
                    </a:p>
                  </a:txBody>
                  <a:tcP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Jaccard</a:t>
                      </a:r>
                      <a:endParaRPr lang="zh-CN" altLang="en-US"/>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F1</a:t>
                      </a:r>
                      <a:endParaRPr lang="zh-CN" altLang="en-US"/>
                    </a:p>
                  </a:txBody>
                  <a:tcPr>
                    <a:lnL>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6185841"/>
                  </a:ext>
                </a:extLst>
              </a:tr>
              <a:tr h="370840">
                <a:tc>
                  <a:txBody>
                    <a:bodyPr/>
                    <a:lstStyle/>
                    <a:p>
                      <a:pPr algn="ctr"/>
                      <a:r>
                        <a:rPr lang="en-US" altLang="zh-CN" dirty="0"/>
                        <a:t>RNN</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altLang="zh-CN" sz="1800" b="0" i="0" u="none" strike="noStrike" kern="1200" baseline="0" dirty="0">
                          <a:solidFill>
                            <a:schemeClr val="tx1"/>
                          </a:solidFill>
                          <a:latin typeface="+mn-lt"/>
                          <a:ea typeface="+mn-ea"/>
                          <a:cs typeface="+mn-cs"/>
                        </a:rPr>
                        <a:t>82.81</a:t>
                      </a:r>
                      <a:endParaRPr lang="zh-CN" alt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dirty="0"/>
                        <a:t>57.40</a:t>
                      </a:r>
                      <a:endParaRPr lang="zh-CN" altLang="en-US"/>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69.45</a:t>
                      </a:r>
                      <a:endParaRPr lang="zh-CN" alt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altLang="zh-CN" dirty="0"/>
                        <a:t>80.94</a:t>
                      </a:r>
                      <a:endParaRPr lang="zh-CN" alt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dirty="0"/>
                        <a:t>57.21</a:t>
                      </a:r>
                      <a:endParaRPr lang="zh-CN" altLang="en-US"/>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69.98</a:t>
                      </a:r>
                      <a:endParaRPr lang="zh-CN" alt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41160049"/>
                  </a:ext>
                </a:extLst>
              </a:tr>
              <a:tr h="370840">
                <a:tc>
                  <a:txBody>
                    <a:bodyPr/>
                    <a:lstStyle/>
                    <a:p>
                      <a:pPr algn="ctr"/>
                      <a:r>
                        <a:rPr lang="en-US" altLang="zh-CN" dirty="0"/>
                        <a:t>GRU</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dirty="0"/>
                        <a:t>84.44</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58.16</a:t>
                      </a:r>
                      <a:endParaRPr lang="zh-CN" altLang="en-US"/>
                    </a:p>
                  </a:txBody>
                  <a:tcPr anchor="ctr"/>
                </a:tc>
                <a:tc>
                  <a:txBody>
                    <a:bodyPr/>
                    <a:lstStyle/>
                    <a:p>
                      <a:pPr algn="ctr"/>
                      <a:r>
                        <a:rPr lang="en-US" altLang="zh-CN" dirty="0"/>
                        <a:t>70.45</a:t>
                      </a:r>
                      <a:endParaRPr lang="zh-CN" altLang="en-US"/>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dirty="0"/>
                        <a:t>83.47</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56.25</a:t>
                      </a:r>
                      <a:endParaRPr lang="zh-CN" altLang="en-US"/>
                    </a:p>
                  </a:txBody>
                  <a:tcPr anchor="ctr"/>
                </a:tc>
                <a:tc>
                  <a:txBody>
                    <a:bodyPr/>
                    <a:lstStyle/>
                    <a:p>
                      <a:pPr algn="ctr"/>
                      <a:r>
                        <a:rPr lang="en-US" altLang="zh-CN" dirty="0"/>
                        <a:t>68.59</a:t>
                      </a:r>
                      <a:endParaRPr lang="zh-CN" altLang="en-US"/>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42002527"/>
                  </a:ext>
                </a:extLst>
              </a:tr>
              <a:tr h="370840">
                <a:tc>
                  <a:txBody>
                    <a:bodyPr/>
                    <a:lstStyle/>
                    <a:p>
                      <a:pPr algn="ctr"/>
                      <a:r>
                        <a:rPr lang="en-US" altLang="zh-CN" dirty="0"/>
                        <a:t>LSTM</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dirty="0"/>
                        <a:t>83.23</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56.32</a:t>
                      </a:r>
                      <a:endParaRPr lang="zh-CN" altLang="en-US"/>
                    </a:p>
                  </a:txBody>
                  <a:tcPr anchor="ctr"/>
                </a:tc>
                <a:tc>
                  <a:txBody>
                    <a:bodyPr/>
                    <a:lstStyle/>
                    <a:p>
                      <a:pPr algn="ctr"/>
                      <a:r>
                        <a:rPr lang="en-US" altLang="zh-CN" dirty="0"/>
                        <a:t>68.59</a:t>
                      </a:r>
                      <a:endParaRPr lang="zh-CN" altLang="en-US"/>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dirty="0"/>
                        <a:t>79.58</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52.02</a:t>
                      </a:r>
                      <a:endParaRPr lang="zh-CN" altLang="en-US"/>
                    </a:p>
                  </a:txBody>
                  <a:tcPr anchor="ctr"/>
                </a:tc>
                <a:tc>
                  <a:txBody>
                    <a:bodyPr/>
                    <a:lstStyle/>
                    <a:p>
                      <a:pPr algn="ctr"/>
                      <a:r>
                        <a:rPr lang="en-US" altLang="zh-CN" dirty="0"/>
                        <a:t>64.62</a:t>
                      </a:r>
                      <a:endParaRPr lang="zh-CN" altLang="en-US"/>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99962724"/>
                  </a:ext>
                </a:extLst>
              </a:tr>
              <a:tr h="370840">
                <a:tc>
                  <a:txBody>
                    <a:bodyPr/>
                    <a:lstStyle/>
                    <a:p>
                      <a:pPr algn="ctr"/>
                      <a:r>
                        <a:rPr lang="en-US" altLang="zh-CN" dirty="0"/>
                        <a:t>Att-LSTM</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dirty="0"/>
                        <a:t>85.67</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50.70</a:t>
                      </a:r>
                      <a:endParaRPr lang="zh-CN" altLang="en-US"/>
                    </a:p>
                  </a:txBody>
                  <a:tcPr anchor="ctr"/>
                </a:tc>
                <a:tc>
                  <a:txBody>
                    <a:bodyPr/>
                    <a:lstStyle/>
                    <a:p>
                      <a:pPr algn="ctr"/>
                      <a:r>
                        <a:rPr lang="en-US" altLang="zh-CN" dirty="0"/>
                        <a:t>61.87</a:t>
                      </a:r>
                      <a:endParaRPr lang="zh-CN" altLang="en-US"/>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dirty="0"/>
                        <a:t>85.30</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59.87</a:t>
                      </a:r>
                      <a:endParaRPr lang="zh-CN" altLang="en-US"/>
                    </a:p>
                  </a:txBody>
                  <a:tcPr anchor="ctr"/>
                </a:tc>
                <a:tc>
                  <a:txBody>
                    <a:bodyPr/>
                    <a:lstStyle/>
                    <a:p>
                      <a:pPr algn="ctr"/>
                      <a:r>
                        <a:rPr lang="en-US" altLang="zh-CN" dirty="0"/>
                        <a:t>71.20</a:t>
                      </a:r>
                      <a:endParaRPr lang="zh-CN" altLang="en-US"/>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29460795"/>
                  </a:ext>
                </a:extLst>
              </a:tr>
              <a:tr h="370840">
                <a:tc>
                  <a:txBody>
                    <a:bodyPr/>
                    <a:lstStyle/>
                    <a:p>
                      <a:pPr algn="ctr"/>
                      <a:r>
                        <a:rPr lang="en-US" altLang="zh-CN" dirty="0"/>
                        <a:t>Bi-GRU</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dirty="0"/>
                        <a:t>86.80</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57.25</a:t>
                      </a:r>
                      <a:endParaRPr lang="zh-CN" altLang="en-US"/>
                    </a:p>
                  </a:txBody>
                  <a:tcPr anchor="ctr"/>
                </a:tc>
                <a:tc>
                  <a:txBody>
                    <a:bodyPr/>
                    <a:lstStyle/>
                    <a:p>
                      <a:pPr algn="ctr"/>
                      <a:r>
                        <a:rPr lang="en-US" altLang="zh-CN" dirty="0"/>
                        <a:t>68.95</a:t>
                      </a:r>
                      <a:endParaRPr lang="zh-CN" altLang="en-US"/>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b="0" dirty="0"/>
                        <a:t>87.37</a:t>
                      </a:r>
                      <a:endParaRPr lang="zh-CN" altLang="en-US" b="0"/>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b="0" dirty="0"/>
                        <a:t>55.55</a:t>
                      </a:r>
                      <a:endParaRPr lang="zh-CN" altLang="en-US" b="0"/>
                    </a:p>
                  </a:txBody>
                  <a:tcPr anchor="ctr"/>
                </a:tc>
                <a:tc>
                  <a:txBody>
                    <a:bodyPr/>
                    <a:lstStyle/>
                    <a:p>
                      <a:pPr algn="ctr"/>
                      <a:r>
                        <a:rPr lang="en-US" altLang="zh-CN" b="0" dirty="0"/>
                        <a:t>67.68</a:t>
                      </a:r>
                      <a:endParaRPr lang="zh-CN" altLang="en-US" b="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30823335"/>
                  </a:ext>
                </a:extLst>
              </a:tr>
              <a:tr h="370840">
                <a:tc>
                  <a:txBody>
                    <a:bodyPr/>
                    <a:lstStyle/>
                    <a:p>
                      <a:pPr algn="ctr"/>
                      <a:r>
                        <a:rPr lang="en-US" altLang="zh-CN" dirty="0"/>
                        <a:t>Bi-LSTM</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b="0" dirty="0"/>
                        <a:t>87.24</a:t>
                      </a:r>
                      <a:endParaRPr lang="zh-CN" altLang="en-US" b="0"/>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b="0" dirty="0"/>
                        <a:t>67.00</a:t>
                      </a:r>
                      <a:endParaRPr lang="zh-CN" altLang="en-US" b="0"/>
                    </a:p>
                  </a:txBody>
                  <a:tcPr anchor="ctr"/>
                </a:tc>
                <a:tc>
                  <a:txBody>
                    <a:bodyPr/>
                    <a:lstStyle/>
                    <a:p>
                      <a:pPr algn="ctr"/>
                      <a:r>
                        <a:rPr lang="en-US" altLang="zh-CN" b="0" dirty="0"/>
                        <a:t>78.48</a:t>
                      </a:r>
                      <a:endParaRPr lang="zh-CN" altLang="en-US" b="0"/>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b="0" dirty="0"/>
                        <a:t>86.66</a:t>
                      </a:r>
                      <a:endParaRPr lang="zh-CN" altLang="en-US" b="0"/>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b="0" dirty="0"/>
                        <a:t>65.95</a:t>
                      </a:r>
                      <a:endParaRPr lang="zh-CN" altLang="en-US" b="0"/>
                    </a:p>
                  </a:txBody>
                  <a:tcPr anchor="ctr"/>
                </a:tc>
                <a:tc>
                  <a:txBody>
                    <a:bodyPr/>
                    <a:lstStyle/>
                    <a:p>
                      <a:pPr algn="ctr"/>
                      <a:r>
                        <a:rPr lang="en-US" altLang="zh-CN" b="0" dirty="0"/>
                        <a:t>77.14</a:t>
                      </a:r>
                      <a:endParaRPr lang="zh-CN" altLang="en-US" b="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4863046"/>
                  </a:ext>
                </a:extLst>
              </a:tr>
              <a:tr h="370840">
                <a:tc>
                  <a:txBody>
                    <a:bodyPr/>
                    <a:lstStyle/>
                    <a:p>
                      <a:pPr algn="ctr"/>
                      <a:r>
                        <a:rPr lang="en-US" altLang="zh-CN" dirty="0"/>
                        <a:t>TCN</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dirty="0"/>
                        <a:t>83.44</a:t>
                      </a:r>
                      <a:endParaRPr lang="zh-CN" altLang="en-US"/>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dirty="0"/>
                        <a:t>62.06</a:t>
                      </a:r>
                      <a:endParaRPr lang="zh-CN" altLang="en-US"/>
                    </a:p>
                  </a:txBody>
                  <a:tcPr anchor="ctr"/>
                </a:tc>
                <a:tc>
                  <a:txBody>
                    <a:bodyPr/>
                    <a:lstStyle/>
                    <a:p>
                      <a:pPr algn="ctr"/>
                      <a:r>
                        <a:rPr lang="en-US" altLang="zh-CN" dirty="0"/>
                        <a:t>74.23</a:t>
                      </a:r>
                      <a:endParaRPr lang="zh-CN" altLang="en-US"/>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b="0" dirty="0"/>
                        <a:t>82.66</a:t>
                      </a:r>
                      <a:endParaRPr lang="zh-CN" altLang="en-US" b="0"/>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b="0" dirty="0"/>
                        <a:t>63.97</a:t>
                      </a:r>
                      <a:endParaRPr lang="zh-CN" altLang="en-US" b="0"/>
                    </a:p>
                  </a:txBody>
                  <a:tcPr anchor="ctr"/>
                </a:tc>
                <a:tc>
                  <a:txBody>
                    <a:bodyPr/>
                    <a:lstStyle/>
                    <a:p>
                      <a:pPr algn="ctr"/>
                      <a:r>
                        <a:rPr lang="en-US" altLang="zh-CN" b="0" dirty="0"/>
                        <a:t>75.95</a:t>
                      </a:r>
                      <a:endParaRPr lang="zh-CN" altLang="en-US" b="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31216051"/>
                  </a:ext>
                </a:extLst>
              </a:tr>
              <a:tr h="370840">
                <a:tc>
                  <a:txBody>
                    <a:bodyPr/>
                    <a:lstStyle/>
                    <a:p>
                      <a:pPr algn="ctr"/>
                      <a:r>
                        <a:rPr lang="en-US" altLang="zh-CN" dirty="0"/>
                        <a:t>GCN</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CN" dirty="0"/>
                        <a:t>65.42</a:t>
                      </a:r>
                      <a:endParaRPr lang="zh-CN" alt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zh-CN" dirty="0"/>
                        <a:t>38.55</a:t>
                      </a:r>
                      <a:endParaRPr lang="zh-CN" altLang="en-US"/>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50.73</a:t>
                      </a:r>
                      <a:endParaRPr lang="zh-CN" altLang="en-US"/>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CN" b="0" dirty="0"/>
                        <a:t>62.40</a:t>
                      </a:r>
                      <a:endParaRPr lang="zh-CN" altLang="en-US" b="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zh-CN" b="0" dirty="0"/>
                        <a:t>35.05</a:t>
                      </a:r>
                      <a:endParaRPr lang="zh-CN" altLang="en-US" b="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b="0" dirty="0"/>
                        <a:t>48.51</a:t>
                      </a:r>
                      <a:endParaRPr lang="zh-CN" altLang="en-US" b="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0916037"/>
                  </a:ext>
                </a:extLst>
              </a:tr>
              <a:tr h="370840">
                <a:tc>
                  <a:txBody>
                    <a:bodyPr/>
                    <a:lstStyle/>
                    <a:p>
                      <a:pPr algn="ctr"/>
                      <a:r>
                        <a:rPr lang="en-US" altLang="zh-CN"/>
                        <a:t>AAGCN [7]</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dirty="0"/>
                        <a:t>91.13</a:t>
                      </a:r>
                      <a:endParaRPr lang="zh-CN" alt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dirty="0"/>
                        <a:t>-</a:t>
                      </a:r>
                      <a:endParaRPr lang="zh-CN" altLang="en-US"/>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dirty="0"/>
                        <a:t>85.81</a:t>
                      </a:r>
                      <a:endParaRPr lang="zh-CN" alt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b="0" dirty="0"/>
                        <a:t>90.22</a:t>
                      </a:r>
                      <a:endParaRPr lang="zh-CN" altLang="en-US" b="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b="0" dirty="0"/>
                        <a:t>-</a:t>
                      </a:r>
                      <a:endParaRPr lang="zh-CN" altLang="en-US" b="0"/>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b="0" dirty="0"/>
                        <a:t>85.21</a:t>
                      </a:r>
                      <a:endParaRPr lang="zh-CN" altLang="en-US" b="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96794632"/>
                  </a:ext>
                </a:extLst>
              </a:tr>
              <a:tr h="370840">
                <a:tc>
                  <a:txBody>
                    <a:bodyPr/>
                    <a:lstStyle/>
                    <a:p>
                      <a:pPr algn="ctr"/>
                      <a:r>
                        <a:rPr lang="en-US" altLang="zh-CN" dirty="0"/>
                        <a:t>Pham et al</a:t>
                      </a:r>
                      <a:r>
                        <a:rPr lang="en-US" altLang="zh-CN"/>
                        <a:t>. [7]</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91.09</a:t>
                      </a:r>
                      <a:endParaRPr lang="zh-CN" altLang="en-US"/>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86.26</a:t>
                      </a:r>
                      <a:endParaRPr lang="zh-CN" altLang="en-US"/>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0" dirty="0"/>
                        <a:t>90.64</a:t>
                      </a:r>
                      <a:endParaRPr lang="zh-CN" altLang="en-US" b="0"/>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0" dirty="0"/>
                        <a:t>-</a:t>
                      </a:r>
                      <a:endParaRPr lang="zh-CN" altLang="en-US" b="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0" dirty="0"/>
                        <a:t>85.52</a:t>
                      </a:r>
                      <a:endParaRPr lang="zh-CN" altLang="en-US" b="0"/>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2526940"/>
                  </a:ext>
                </a:extLst>
              </a:tr>
              <a:tr h="370840">
                <a:tc>
                  <a:txBody>
                    <a:bodyPr/>
                    <a:lstStyle/>
                    <a:p>
                      <a:pPr algn="ctr"/>
                      <a:r>
                        <a:rPr lang="en-US" altLang="zh-CN" b="1"/>
                        <a:t>Poseact</a:t>
                      </a:r>
                      <a:endParaRPr lang="zh-CN" altLang="en-US"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altLang="zh-CN" dirty="0"/>
                        <a:t>85.03</a:t>
                      </a:r>
                      <a:endParaRPr lang="zh-CN" alt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dirty="0"/>
                        <a:t>63.72</a:t>
                      </a:r>
                      <a:endParaRPr lang="zh-CN" altLang="en-US"/>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76.91</a:t>
                      </a:r>
                      <a:endParaRPr lang="zh-CN" alt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altLang="zh-CN" b="0" dirty="0"/>
                        <a:t>86.29</a:t>
                      </a:r>
                      <a:endParaRPr lang="zh-CN" altLang="en-US" b="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b="0" dirty="0"/>
                        <a:t>68.76</a:t>
                      </a:r>
                      <a:endParaRPr lang="zh-CN" altLang="en-US" b="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b="0" dirty="0"/>
                        <a:t>80.81</a:t>
                      </a:r>
                      <a:endParaRPr lang="zh-CN" altLang="en-US" b="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33517128"/>
                  </a:ext>
                </a:extLst>
              </a:tr>
              <a:tr h="370840">
                <a:tc>
                  <a:txBody>
                    <a:bodyPr/>
                    <a:lstStyle/>
                    <a:p>
                      <a:pPr algn="ctr"/>
                      <a:r>
                        <a:rPr lang="en-US" altLang="zh-CN" b="1"/>
                        <a:t>TempPoseact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b="0" dirty="0"/>
                        <a:t>87.31</a:t>
                      </a:r>
                      <a:endParaRPr lang="zh-CN" altLang="en-US" b="0"/>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b="0" dirty="0"/>
                        <a:t>69.15</a:t>
                      </a:r>
                      <a:endParaRPr lang="zh-CN" altLang="en-US" b="0"/>
                    </a:p>
                  </a:txBody>
                  <a:tcPr anchor="ctr"/>
                </a:tc>
                <a:tc>
                  <a:txBody>
                    <a:bodyPr/>
                    <a:lstStyle/>
                    <a:p>
                      <a:pPr algn="ctr"/>
                      <a:r>
                        <a:rPr lang="en-US" altLang="zh-CN" b="0" dirty="0"/>
                        <a:t>81.15</a:t>
                      </a:r>
                      <a:endParaRPr lang="zh-CN" altLang="en-US" b="0"/>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b="0" dirty="0"/>
                        <a:t>87.74</a:t>
                      </a:r>
                      <a:endParaRPr lang="zh-CN" altLang="en-US" b="0"/>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b="0" dirty="0"/>
                        <a:t>70.11</a:t>
                      </a:r>
                      <a:endParaRPr lang="zh-CN" altLang="en-US" b="0"/>
                    </a:p>
                  </a:txBody>
                  <a:tcPr anchor="ctr"/>
                </a:tc>
                <a:tc>
                  <a:txBody>
                    <a:bodyPr/>
                    <a:lstStyle/>
                    <a:p>
                      <a:pPr algn="ctr"/>
                      <a:r>
                        <a:rPr lang="en-US" altLang="zh-CN" b="0" dirty="0"/>
                        <a:t>81.89</a:t>
                      </a:r>
                      <a:endParaRPr lang="zh-CN" altLang="en-US" b="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8972990"/>
                  </a:ext>
                </a:extLst>
              </a:tr>
            </a:tbl>
          </a:graphicData>
        </a:graphic>
      </p:graphicFrame>
      <p:sp>
        <p:nvSpPr>
          <p:cNvPr id="3" name="Left Brace 2">
            <a:extLst>
              <a:ext uri="{FF2B5EF4-FFF2-40B4-BE49-F238E27FC236}">
                <a16:creationId xmlns:a16="http://schemas.microsoft.com/office/drawing/2014/main" id="{12E0CBD6-C04E-475F-81AF-1462D4B74D1E}"/>
              </a:ext>
            </a:extLst>
          </p:cNvPr>
          <p:cNvSpPr/>
          <p:nvPr/>
        </p:nvSpPr>
        <p:spPr>
          <a:xfrm>
            <a:off x="522275" y="1561852"/>
            <a:ext cx="305765" cy="2974693"/>
          </a:xfrm>
          <a:prstGeom prst="leftBrace">
            <a:avLst>
              <a:gd name="adj1" fmla="val 99184"/>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schemeClr val="accent1">
                  <a:lumMod val="50000"/>
                </a:schemeClr>
              </a:solidFill>
            </a:endParaRPr>
          </a:p>
        </p:txBody>
      </p:sp>
      <p:sp>
        <p:nvSpPr>
          <p:cNvPr id="6" name="TextBox 5">
            <a:extLst>
              <a:ext uri="{FF2B5EF4-FFF2-40B4-BE49-F238E27FC236}">
                <a16:creationId xmlns:a16="http://schemas.microsoft.com/office/drawing/2014/main" id="{E640D6CE-138B-4E11-AC37-6A5CD503F48D}"/>
              </a:ext>
            </a:extLst>
          </p:cNvPr>
          <p:cNvSpPr txBox="1"/>
          <p:nvPr/>
        </p:nvSpPr>
        <p:spPr>
          <a:xfrm rot="10800000">
            <a:off x="128884" y="1422956"/>
            <a:ext cx="461665" cy="2974693"/>
          </a:xfrm>
          <a:prstGeom prst="rect">
            <a:avLst/>
          </a:prstGeom>
          <a:noFill/>
        </p:spPr>
        <p:txBody>
          <a:bodyPr vert="eaVert" wrap="square" rtlCol="0">
            <a:spAutoFit/>
          </a:bodyPr>
          <a:lstStyle/>
          <a:p>
            <a:r>
              <a:rPr lang="en-US" altLang="zh-CN">
                <a:solidFill>
                  <a:schemeClr val="accent1">
                    <a:lumMod val="50000"/>
                  </a:schemeClr>
                </a:solidFill>
              </a:rPr>
              <a:t>Baselines </a:t>
            </a:r>
            <a:r>
              <a:rPr lang="en-US" altLang="zh-CN" dirty="0">
                <a:solidFill>
                  <a:schemeClr val="accent1">
                    <a:lumMod val="50000"/>
                  </a:schemeClr>
                </a:solidFill>
              </a:rPr>
              <a:t>from TCG </a:t>
            </a:r>
            <a:r>
              <a:rPr lang="en-US" altLang="zh-CN">
                <a:solidFill>
                  <a:schemeClr val="accent1">
                    <a:lumMod val="50000"/>
                  </a:schemeClr>
                </a:solidFill>
              </a:rPr>
              <a:t>paper [4]</a:t>
            </a:r>
            <a:endParaRPr lang="zh-CN" altLang="en-US">
              <a:solidFill>
                <a:schemeClr val="accent1">
                  <a:lumMod val="50000"/>
                </a:schemeClr>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EF2455-13C5-41E5-B300-4EB7BC7903F5}"/>
                  </a:ext>
                </a:extLst>
              </p:cNvPr>
              <p:cNvSpPr txBox="1"/>
              <p:nvPr/>
            </p:nvSpPr>
            <p:spPr>
              <a:xfrm>
                <a:off x="8966524" y="899799"/>
                <a:ext cx="2606675"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𝐽𝑎𝑐𝑐𝑎𝑟𝑑</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𝑇𝑃</m:t>
                          </m:r>
                        </m:num>
                        <m:den>
                          <m:r>
                            <a:rPr lang="en-US" altLang="zh-CN" b="0" i="1" smtClean="0">
                              <a:latin typeface="Cambria Math" panose="02040503050406030204" pitchFamily="18" charset="0"/>
                            </a:rPr>
                            <m:t>𝑇𝑃</m:t>
                          </m:r>
                          <m:r>
                            <a:rPr lang="en-US" altLang="zh-CN" b="0" i="1" smtClean="0">
                              <a:latin typeface="Cambria Math" panose="02040503050406030204" pitchFamily="18" charset="0"/>
                            </a:rPr>
                            <m:t>+</m:t>
                          </m:r>
                          <m:r>
                            <a:rPr lang="en-US" altLang="zh-CN" b="0" i="1" smtClean="0">
                              <a:latin typeface="Cambria Math" panose="02040503050406030204" pitchFamily="18" charset="0"/>
                            </a:rPr>
                            <m:t>𝐹𝑃</m:t>
                          </m:r>
                          <m:r>
                            <a:rPr lang="en-US" altLang="zh-CN" b="0" i="1" smtClean="0">
                              <a:latin typeface="Cambria Math" panose="02040503050406030204" pitchFamily="18" charset="0"/>
                            </a:rPr>
                            <m:t>+</m:t>
                          </m:r>
                          <m:r>
                            <a:rPr lang="en-US" altLang="zh-CN" b="0" i="1" smtClean="0">
                              <a:latin typeface="Cambria Math" panose="02040503050406030204" pitchFamily="18" charset="0"/>
                            </a:rPr>
                            <m:t>𝐹𝑁</m:t>
                          </m:r>
                        </m:den>
                      </m:f>
                    </m:oMath>
                  </m:oMathPara>
                </a14:m>
                <a:endParaRPr lang="zh-CN" altLang="en-US"/>
              </a:p>
            </p:txBody>
          </p:sp>
        </mc:Choice>
        <mc:Fallback xmlns="">
          <p:sp>
            <p:nvSpPr>
              <p:cNvPr id="9" name="TextBox 8">
                <a:extLst>
                  <a:ext uri="{FF2B5EF4-FFF2-40B4-BE49-F238E27FC236}">
                    <a16:creationId xmlns:a16="http://schemas.microsoft.com/office/drawing/2014/main" id="{34EF2455-13C5-41E5-B300-4EB7BC7903F5}"/>
                  </a:ext>
                </a:extLst>
              </p:cNvPr>
              <p:cNvSpPr txBox="1">
                <a:spLocks noRot="1" noChangeAspect="1" noMove="1" noResize="1" noEditPoints="1" noAdjustHandles="1" noChangeArrowheads="1" noChangeShapeType="1" noTextEdit="1"/>
              </p:cNvSpPr>
              <p:nvPr/>
            </p:nvSpPr>
            <p:spPr>
              <a:xfrm>
                <a:off x="8966524" y="899799"/>
                <a:ext cx="2606675" cy="52315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19138E-5810-4CE3-917F-498296575411}"/>
                  </a:ext>
                </a:extLst>
              </p:cNvPr>
              <p:cNvSpPr txBox="1"/>
              <p:nvPr/>
            </p:nvSpPr>
            <p:spPr>
              <a:xfrm>
                <a:off x="8966524" y="1575159"/>
                <a:ext cx="2869440" cy="572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1=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 ∗</m:t>
                          </m:r>
                          <m:r>
                            <a:rPr lang="en-US" altLang="zh-CN" b="0" i="1" smtClean="0">
                              <a:latin typeface="Cambria Math" panose="02040503050406030204" pitchFamily="18" charset="0"/>
                            </a:rPr>
                            <m:t>𝑝𝑟𝑒𝑐𝑖𝑠𝑖𝑜𝑛</m:t>
                          </m:r>
                          <m:r>
                            <a:rPr lang="en-US" altLang="zh-CN" b="0" i="1" smtClean="0">
                              <a:latin typeface="Cambria Math" panose="02040503050406030204" pitchFamily="18" charset="0"/>
                            </a:rPr>
                            <m:t>∗</m:t>
                          </m:r>
                          <m:r>
                            <a:rPr lang="en-US" altLang="zh-CN" b="0" i="1" smtClean="0">
                              <a:latin typeface="Cambria Math" panose="02040503050406030204" pitchFamily="18" charset="0"/>
                            </a:rPr>
                            <m:t>𝑟𝑒𝑐𝑎𝑙𝑙</m:t>
                          </m:r>
                        </m:num>
                        <m:den>
                          <m:r>
                            <a:rPr lang="en-US" altLang="zh-CN" i="1">
                              <a:latin typeface="Cambria Math" panose="02040503050406030204" pitchFamily="18" charset="0"/>
                            </a:rPr>
                            <m:t>𝑝𝑟𝑒𝑐𝑖𝑠𝑖𝑜𝑛</m:t>
                          </m:r>
                          <m:r>
                            <a:rPr lang="en-US" altLang="zh-CN" b="0" i="1" smtClean="0">
                              <a:latin typeface="Cambria Math" panose="02040503050406030204" pitchFamily="18" charset="0"/>
                            </a:rPr>
                            <m:t>+</m:t>
                          </m:r>
                          <m:r>
                            <a:rPr lang="en-US" altLang="zh-CN" i="1">
                              <a:latin typeface="Cambria Math" panose="02040503050406030204" pitchFamily="18" charset="0"/>
                            </a:rPr>
                            <m:t>𝑟𝑒𝑐𝑎𝑙𝑙</m:t>
                          </m:r>
                        </m:den>
                      </m:f>
                    </m:oMath>
                  </m:oMathPara>
                </a14:m>
                <a:endParaRPr lang="zh-CN" altLang="en-US"/>
              </a:p>
            </p:txBody>
          </p:sp>
        </mc:Choice>
        <mc:Fallback xmlns="">
          <p:sp>
            <p:nvSpPr>
              <p:cNvPr id="11" name="TextBox 10">
                <a:extLst>
                  <a:ext uri="{FF2B5EF4-FFF2-40B4-BE49-F238E27FC236}">
                    <a16:creationId xmlns:a16="http://schemas.microsoft.com/office/drawing/2014/main" id="{7C19138E-5810-4CE3-917F-498296575411}"/>
                  </a:ext>
                </a:extLst>
              </p:cNvPr>
              <p:cNvSpPr txBox="1">
                <a:spLocks noRot="1" noChangeAspect="1" noMove="1" noResize="1" noEditPoints="1" noAdjustHandles="1" noChangeArrowheads="1" noChangeShapeType="1" noTextEdit="1"/>
              </p:cNvSpPr>
              <p:nvPr/>
            </p:nvSpPr>
            <p:spPr>
              <a:xfrm>
                <a:off x="8966524" y="1575159"/>
                <a:ext cx="2869440" cy="572593"/>
              </a:xfrm>
              <a:prstGeom prst="rect">
                <a:avLst/>
              </a:prstGeom>
              <a:blipFill>
                <a:blip r:embed="rId4"/>
                <a:stretch>
                  <a:fillRect/>
                </a:stretch>
              </a:blipFill>
            </p:spPr>
            <p:txBody>
              <a:bodyPr/>
              <a:lstStyle/>
              <a:p>
                <a:r>
                  <a:rPr lang="zh-CN" altLang="en-US">
                    <a:noFill/>
                  </a:rPr>
                  <a:t> </a:t>
                </a:r>
              </a:p>
            </p:txBody>
          </p:sp>
        </mc:Fallback>
      </mc:AlternateContent>
      <p:sp>
        <p:nvSpPr>
          <p:cNvPr id="12" name="Arrow: Right 11">
            <a:extLst>
              <a:ext uri="{FF2B5EF4-FFF2-40B4-BE49-F238E27FC236}">
                <a16:creationId xmlns:a16="http://schemas.microsoft.com/office/drawing/2014/main" id="{080FA9EA-67F0-45FF-844D-CEC82182FC74}"/>
              </a:ext>
            </a:extLst>
          </p:cNvPr>
          <p:cNvSpPr/>
          <p:nvPr/>
        </p:nvSpPr>
        <p:spPr>
          <a:xfrm rot="10800000">
            <a:off x="8841433" y="5799210"/>
            <a:ext cx="445853" cy="184826"/>
          </a:xfrm>
          <a:prstGeom prst="rightArrow">
            <a:avLst>
              <a:gd name="adj1" fmla="val 50000"/>
              <a:gd name="adj2" fmla="val 9431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Arrow: Right 12">
            <a:extLst>
              <a:ext uri="{FF2B5EF4-FFF2-40B4-BE49-F238E27FC236}">
                <a16:creationId xmlns:a16="http://schemas.microsoft.com/office/drawing/2014/main" id="{27192AD0-4E32-434A-A5C6-22A71FA99198}"/>
              </a:ext>
            </a:extLst>
          </p:cNvPr>
          <p:cNvSpPr/>
          <p:nvPr/>
        </p:nvSpPr>
        <p:spPr>
          <a:xfrm rot="10800000">
            <a:off x="8841433" y="5383543"/>
            <a:ext cx="445853" cy="184826"/>
          </a:xfrm>
          <a:prstGeom prst="rightArrow">
            <a:avLst>
              <a:gd name="adj1" fmla="val 50000"/>
              <a:gd name="adj2" fmla="val 9431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a:extLst>
              <a:ext uri="{FF2B5EF4-FFF2-40B4-BE49-F238E27FC236}">
                <a16:creationId xmlns:a16="http://schemas.microsoft.com/office/drawing/2014/main" id="{8D924BD3-262B-4849-9E13-DA17E8A33C5F}"/>
              </a:ext>
            </a:extLst>
          </p:cNvPr>
          <p:cNvSpPr txBox="1"/>
          <p:nvPr/>
        </p:nvSpPr>
        <p:spPr>
          <a:xfrm>
            <a:off x="8983254" y="2603407"/>
            <a:ext cx="2988830" cy="646331"/>
          </a:xfrm>
          <a:prstGeom prst="rect">
            <a:avLst/>
          </a:prstGeom>
          <a:noFill/>
        </p:spPr>
        <p:txBody>
          <a:bodyPr wrap="square">
            <a:spAutoFit/>
          </a:bodyPr>
          <a:lstStyle/>
          <a:p>
            <a:r>
              <a:rPr lang="en-US" altLang="zh-CN" dirty="0">
                <a:ea typeface="黑体" panose="02010609060101010101" pitchFamily="49" charset="-122"/>
                <a:cs typeface="Times New Roman" panose="02020603050405020304" pitchFamily="18" charset="0"/>
              </a:rPr>
              <a:t>Temporal info helps, but may not be crucial in TCG</a:t>
            </a:r>
          </a:p>
        </p:txBody>
      </p:sp>
      <p:sp>
        <p:nvSpPr>
          <p:cNvPr id="17" name="TextBox 16">
            <a:extLst>
              <a:ext uri="{FF2B5EF4-FFF2-40B4-BE49-F238E27FC236}">
                <a16:creationId xmlns:a16="http://schemas.microsoft.com/office/drawing/2014/main" id="{7C28C4AF-6685-4B19-A506-0C83B8612894}"/>
              </a:ext>
            </a:extLst>
          </p:cNvPr>
          <p:cNvSpPr txBox="1"/>
          <p:nvPr/>
        </p:nvSpPr>
        <p:spPr>
          <a:xfrm>
            <a:off x="8966524" y="3298373"/>
            <a:ext cx="3192134" cy="646331"/>
          </a:xfrm>
          <a:prstGeom prst="rect">
            <a:avLst/>
          </a:prstGeom>
          <a:noFill/>
        </p:spPr>
        <p:txBody>
          <a:bodyPr wrap="square">
            <a:spAutoFit/>
          </a:bodyPr>
          <a:lstStyle/>
          <a:p>
            <a:r>
              <a:rPr lang="en-US" altLang="zh-CN">
                <a:ea typeface="黑体" panose="02010609060101010101" pitchFamily="49" charset="-122"/>
                <a:cs typeface="Times New Roman" panose="02020603050405020304" pitchFamily="18" charset="0"/>
              </a:rPr>
              <a:t>Simple architecture, but still comparable to complicated ones</a:t>
            </a:r>
            <a:endParaRPr lang="en-US" altLang="zh-CN" dirty="0">
              <a:ea typeface="黑体" panose="02010609060101010101" pitchFamily="49" charset="-122"/>
              <a:cs typeface="Times New Roman" panose="02020603050405020304" pitchFamily="18" charset="0"/>
            </a:endParaRPr>
          </a:p>
        </p:txBody>
      </p:sp>
      <p:sp>
        <p:nvSpPr>
          <p:cNvPr id="18" name="TextBox 17">
            <a:extLst>
              <a:ext uri="{FF2B5EF4-FFF2-40B4-BE49-F238E27FC236}">
                <a16:creationId xmlns:a16="http://schemas.microsoft.com/office/drawing/2014/main" id="{A70B5ED4-FE91-4AE1-9840-2EAEEAC76C99}"/>
              </a:ext>
            </a:extLst>
          </p:cNvPr>
          <p:cNvSpPr txBox="1"/>
          <p:nvPr/>
        </p:nvSpPr>
        <p:spPr>
          <a:xfrm>
            <a:off x="327333" y="6073833"/>
            <a:ext cx="11165120" cy="430887"/>
          </a:xfrm>
          <a:prstGeom prst="rect">
            <a:avLst/>
          </a:prstGeom>
          <a:noFill/>
        </p:spPr>
        <p:txBody>
          <a:bodyPr wrap="square" rtlCol="0">
            <a:spAutoFit/>
          </a:bodyPr>
          <a:lstStyle/>
          <a:p>
            <a:r>
              <a:rPr lang="en-US" altLang="zh-CN" sz="1100"/>
              <a:t>[4] Wiederer et al., Traffic Control Gesture Recognition for Autonomous Vehicles. IROS 2020</a:t>
            </a:r>
          </a:p>
          <a:p>
            <a:r>
              <a:rPr lang="en-US" altLang="zh-CN" sz="1100"/>
              <a:t>[7] </a:t>
            </a:r>
            <a:r>
              <a:rPr lang="en-US" altLang="zh-CN" sz="1100" dirty="0"/>
              <a:t>Pham, et </a:t>
            </a:r>
            <a:r>
              <a:rPr lang="en-US" altLang="zh-CN" sz="1100"/>
              <a:t>al., An </a:t>
            </a:r>
            <a:r>
              <a:rPr lang="en-US" altLang="zh-CN" sz="1100" dirty="0"/>
              <a:t>Efficient Feature Fusion of Graph Convolutional Networks and Its Application for Real-Time Traffic Control Gestures </a:t>
            </a:r>
            <a:r>
              <a:rPr lang="en-US" altLang="zh-CN" sz="1100"/>
              <a:t>Recognition. </a:t>
            </a:r>
            <a:r>
              <a:rPr lang="en-US" altLang="zh-CN" sz="1100" dirty="0"/>
              <a:t>IEEE Access 2021.</a:t>
            </a:r>
            <a:endParaRPr lang="zh-CN" altLang="en-US" sz="1100"/>
          </a:p>
        </p:txBody>
      </p:sp>
      <p:sp>
        <p:nvSpPr>
          <p:cNvPr id="19" name="Arrow: Right 18">
            <a:extLst>
              <a:ext uri="{FF2B5EF4-FFF2-40B4-BE49-F238E27FC236}">
                <a16:creationId xmlns:a16="http://schemas.microsoft.com/office/drawing/2014/main" id="{17E26987-F9D0-43EF-833A-E6CA124C4C42}"/>
              </a:ext>
            </a:extLst>
          </p:cNvPr>
          <p:cNvSpPr/>
          <p:nvPr/>
        </p:nvSpPr>
        <p:spPr>
          <a:xfrm rot="10800000">
            <a:off x="8836801" y="5038597"/>
            <a:ext cx="445853" cy="184826"/>
          </a:xfrm>
          <a:prstGeom prst="rightArrow">
            <a:avLst>
              <a:gd name="adj1" fmla="val 50000"/>
              <a:gd name="adj2" fmla="val 9431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293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9" grpId="0"/>
      <p:bldP spid="11" grpId="0"/>
      <p:bldP spid="12" grpId="0" animBg="1"/>
      <p:bldP spid="13" grpId="0" animBg="1"/>
      <p:bldP spid="13" grpId="1" animBg="1"/>
      <p:bldP spid="16" grpId="0"/>
      <p:bldP spid="17" grpId="0"/>
      <p:bldP spid="18" grpId="0"/>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D9F-E802-4823-9B6C-284F36FAF5EF}"/>
              </a:ext>
            </a:extLst>
          </p:cNvPr>
          <p:cNvSpPr>
            <a:spLocks noGrp="1"/>
          </p:cNvSpPr>
          <p:nvPr>
            <p:ph type="title"/>
          </p:nvPr>
        </p:nvSpPr>
        <p:spPr>
          <a:xfrm>
            <a:off x="336000" y="1703"/>
            <a:ext cx="8182187" cy="504001"/>
          </a:xfrm>
        </p:spPr>
        <p:txBody>
          <a:bodyPr>
            <a:normAutofit/>
          </a:bodyPr>
          <a:lstStyle/>
          <a:p>
            <a:r>
              <a:rPr lang="en-US" altLang="zh-CN" dirty="0"/>
              <a:t>Action </a:t>
            </a:r>
            <a:r>
              <a:rPr lang="en-US" altLang="zh-CN"/>
              <a:t>Recognition Results </a:t>
            </a:r>
            <a:r>
              <a:rPr lang="en-US" altLang="zh-CN" dirty="0"/>
              <a:t>on TITAN</a:t>
            </a:r>
            <a:endParaRPr lang="zh-CN" altLang="en-US"/>
          </a:p>
        </p:txBody>
      </p:sp>
      <p:sp>
        <p:nvSpPr>
          <p:cNvPr id="7" name="Date Placeholder 6">
            <a:extLst>
              <a:ext uri="{FF2B5EF4-FFF2-40B4-BE49-F238E27FC236}">
                <a16:creationId xmlns:a16="http://schemas.microsoft.com/office/drawing/2014/main" id="{42E324C7-A621-47D1-B210-A176370D65AA}"/>
              </a:ext>
            </a:extLst>
          </p:cNvPr>
          <p:cNvSpPr>
            <a:spLocks noGrp="1"/>
          </p:cNvSpPr>
          <p:nvPr>
            <p:ph type="dt" sz="half" idx="10"/>
          </p:nvPr>
        </p:nvSpPr>
        <p:spPr/>
        <p:txBody>
          <a:bodyPr/>
          <a:lstStyle/>
          <a:p>
            <a:fld id="{FB4C2DB0-B759-4B1D-8FF5-151A43C26E33}" type="datetime4">
              <a:rPr lang="en-US" altLang="zh-CN" smtClean="0"/>
              <a:t>January 12, 2022</a:t>
            </a:fld>
            <a:endParaRPr lang="zh-CN" altLang="en-US"/>
          </a:p>
        </p:txBody>
      </p:sp>
      <p:sp>
        <p:nvSpPr>
          <p:cNvPr id="4" name="Footer Placeholder 3">
            <a:extLst>
              <a:ext uri="{FF2B5EF4-FFF2-40B4-BE49-F238E27FC236}">
                <a16:creationId xmlns:a16="http://schemas.microsoft.com/office/drawing/2014/main" id="{CDF42937-01A2-48C5-8270-2D1B6C835197}"/>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8" name="Slide Number Placeholder 7">
            <a:extLst>
              <a:ext uri="{FF2B5EF4-FFF2-40B4-BE49-F238E27FC236}">
                <a16:creationId xmlns:a16="http://schemas.microsoft.com/office/drawing/2014/main" id="{78190326-DEF1-4A8C-B376-12FEE4F34FE3}"/>
              </a:ext>
            </a:extLst>
          </p:cNvPr>
          <p:cNvSpPr>
            <a:spLocks noGrp="1"/>
          </p:cNvSpPr>
          <p:nvPr>
            <p:ph type="sldNum" sz="quarter" idx="12"/>
          </p:nvPr>
        </p:nvSpPr>
        <p:spPr/>
        <p:txBody>
          <a:bodyPr/>
          <a:lstStyle/>
          <a:p>
            <a:fld id="{B6EE4CE8-67DD-4AAC-82D8-3F81517F6647}" type="slidenum">
              <a:rPr lang="zh-CN" altLang="en-US" smtClean="0"/>
              <a:pPr/>
              <a:t>7</a:t>
            </a:fld>
            <a:endParaRPr lang="zh-CN" altLang="en-US"/>
          </a:p>
        </p:txBody>
      </p:sp>
      <p:graphicFrame>
        <p:nvGraphicFramePr>
          <p:cNvPr id="9" name="Table 9">
            <a:extLst>
              <a:ext uri="{FF2B5EF4-FFF2-40B4-BE49-F238E27FC236}">
                <a16:creationId xmlns:a16="http://schemas.microsoft.com/office/drawing/2014/main" id="{1AB5F89D-D445-46AD-9D38-D852D86D1A27}"/>
              </a:ext>
            </a:extLst>
          </p:cNvPr>
          <p:cNvGraphicFramePr>
            <a:graphicFrameLocks noGrp="1"/>
          </p:cNvGraphicFramePr>
          <p:nvPr>
            <p:extLst>
              <p:ext uri="{D42A27DB-BD31-4B8C-83A1-F6EECF244321}">
                <p14:modId xmlns:p14="http://schemas.microsoft.com/office/powerpoint/2010/main" val="3586225821"/>
              </p:ext>
            </p:extLst>
          </p:nvPr>
        </p:nvGraphicFramePr>
        <p:xfrm>
          <a:off x="2558902" y="2252855"/>
          <a:ext cx="6881764" cy="3235960"/>
        </p:xfrm>
        <a:graphic>
          <a:graphicData uri="http://schemas.openxmlformats.org/drawingml/2006/table">
            <a:tbl>
              <a:tblPr firstRow="1" bandRow="1">
                <a:tableStyleId>{5940675A-B579-460E-94D1-54222C63F5DA}</a:tableStyleId>
              </a:tblPr>
              <a:tblGrid>
                <a:gridCol w="1720441">
                  <a:extLst>
                    <a:ext uri="{9D8B030D-6E8A-4147-A177-3AD203B41FA5}">
                      <a16:colId xmlns:a16="http://schemas.microsoft.com/office/drawing/2014/main" val="75536709"/>
                    </a:ext>
                  </a:extLst>
                </a:gridCol>
                <a:gridCol w="1720441">
                  <a:extLst>
                    <a:ext uri="{9D8B030D-6E8A-4147-A177-3AD203B41FA5}">
                      <a16:colId xmlns:a16="http://schemas.microsoft.com/office/drawing/2014/main" val="4263428273"/>
                    </a:ext>
                  </a:extLst>
                </a:gridCol>
                <a:gridCol w="1720441">
                  <a:extLst>
                    <a:ext uri="{9D8B030D-6E8A-4147-A177-3AD203B41FA5}">
                      <a16:colId xmlns:a16="http://schemas.microsoft.com/office/drawing/2014/main" val="4086986037"/>
                    </a:ext>
                  </a:extLst>
                </a:gridCol>
                <a:gridCol w="1720441">
                  <a:extLst>
                    <a:ext uri="{9D8B030D-6E8A-4147-A177-3AD203B41FA5}">
                      <a16:colId xmlns:a16="http://schemas.microsoft.com/office/drawing/2014/main" val="2782608310"/>
                    </a:ext>
                  </a:extLst>
                </a:gridCol>
              </a:tblGrid>
              <a:tr h="370840">
                <a:tc>
                  <a:txBody>
                    <a:bodyPr/>
                    <a:lstStyle/>
                    <a:p>
                      <a:pPr algn="l"/>
                      <a:r>
                        <a:rPr lang="en-US" altLang="zh-CN" dirty="0"/>
                        <a:t>Method</a:t>
                      </a:r>
                      <a:endParaRPr lang="zh-CN" altLang="en-US" dirty="0"/>
                    </a:p>
                  </a:txBody>
                  <a:tcPr anchor="ctr"/>
                </a:tc>
                <a:tc>
                  <a:txBody>
                    <a:bodyPr/>
                    <a:lstStyle/>
                    <a:p>
                      <a:pPr algn="ctr"/>
                      <a:r>
                        <a:rPr lang="en-US" altLang="zh-CN" dirty="0"/>
                        <a:t>I3D</a:t>
                      </a:r>
                      <a:endParaRPr lang="zh-CN" altLang="en-US" dirty="0"/>
                    </a:p>
                  </a:txBody>
                  <a:tcPr anchor="ctr"/>
                </a:tc>
                <a:tc>
                  <a:txBody>
                    <a:bodyPr/>
                    <a:lstStyle/>
                    <a:p>
                      <a:pPr algn="ctr"/>
                      <a:r>
                        <a:rPr lang="en-US" altLang="zh-CN" dirty="0"/>
                        <a:t>3D ResNet</a:t>
                      </a:r>
                      <a:endParaRPr lang="zh-CN" altLang="en-US" dirty="0"/>
                    </a:p>
                  </a:txBody>
                  <a:tcPr anchor="ctr"/>
                </a:tc>
                <a:tc>
                  <a:txBody>
                    <a:bodyPr/>
                    <a:lstStyle/>
                    <a:p>
                      <a:pPr algn="ctr"/>
                      <a:r>
                        <a:rPr lang="en-US" altLang="zh-CN"/>
                        <a:t>Poseact (Multitask)</a:t>
                      </a:r>
                      <a:endParaRPr lang="zh-CN" altLang="en-US" dirty="0" err="1"/>
                    </a:p>
                  </a:txBody>
                  <a:tcPr anchor="ctr"/>
                </a:tc>
                <a:extLst>
                  <a:ext uri="{0D108BD9-81ED-4DB2-BD59-A6C34878D82A}">
                    <a16:rowId xmlns:a16="http://schemas.microsoft.com/office/drawing/2014/main" val="956393158"/>
                  </a:ext>
                </a:extLst>
              </a:tr>
              <a:tr h="370840">
                <a:tc>
                  <a:txBody>
                    <a:bodyPr/>
                    <a:lstStyle/>
                    <a:p>
                      <a:pPr algn="l"/>
                      <a:r>
                        <a:rPr lang="en-US" altLang="zh-CN" dirty="0"/>
                        <a:t>Backbone</a:t>
                      </a:r>
                      <a:endParaRPr lang="zh-CN" altLang="en-US" dirty="0"/>
                    </a:p>
                  </a:txBody>
                  <a:tcPr anchor="ctr">
                    <a:lnL w="6350">
                      <a:solidFill>
                        <a:schemeClr val="tx1"/>
                      </a:solidFill>
                    </a:lnL>
                    <a:lnB w="12700" cap="flat" cmpd="sng" algn="ctr">
                      <a:solidFill>
                        <a:schemeClr val="tx1"/>
                      </a:solidFill>
                      <a:prstDash val="solid"/>
                      <a:round/>
                      <a:headEnd type="none" w="med" len="med"/>
                      <a:tailEnd type="none" w="med" len="med"/>
                    </a:lnB>
                  </a:tcPr>
                </a:tc>
                <a:tc>
                  <a:txBody>
                    <a:bodyPr/>
                    <a:lstStyle/>
                    <a:p>
                      <a:pPr algn="ctr"/>
                      <a:r>
                        <a:rPr lang="en-US" altLang="zh-CN" dirty="0"/>
                        <a:t>InceptionV1</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ResNet50</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endParaRPr lang="zh-CN" altLang="en-US"/>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7047215"/>
                  </a:ext>
                </a:extLst>
              </a:tr>
              <a:tr h="370840">
                <a:tc>
                  <a:txBody>
                    <a:bodyPr/>
                    <a:lstStyle/>
                    <a:p>
                      <a:r>
                        <a:rPr lang="en-US" altLang="zh-CN" dirty="0"/>
                        <a:t>atomic</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dirty="0"/>
                        <a:t>0.9219</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dirty="0"/>
                        <a:t>0.7552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dirty="0"/>
                        <a:t>0.8001</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1507031"/>
                  </a:ext>
                </a:extLst>
              </a:tr>
              <a:tr h="370840">
                <a:tc>
                  <a:txBody>
                    <a:bodyPr/>
                    <a:lstStyle/>
                    <a:p>
                      <a:r>
                        <a:rPr lang="en-US" altLang="zh-CN" dirty="0"/>
                        <a:t>simple context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0.5318</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0.3173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0.4797</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13699689"/>
                  </a:ext>
                </a:extLst>
              </a:tr>
              <a:tr h="370840">
                <a:tc>
                  <a:txBody>
                    <a:bodyPr/>
                    <a:lstStyle/>
                    <a:p>
                      <a:r>
                        <a:rPr lang="en-US" altLang="zh-CN" dirty="0"/>
                        <a:t>complex context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0.9881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0.9880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0.9780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700503"/>
                  </a:ext>
                </a:extLst>
              </a:tr>
              <a:tr h="370840">
                <a:tc>
                  <a:txBody>
                    <a:bodyPr/>
                    <a:lstStyle/>
                    <a:p>
                      <a:r>
                        <a:rPr lang="en-US" altLang="zh-CN" dirty="0"/>
                        <a:t>communicative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0.8649</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0.8648</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0.8369</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50861372"/>
                  </a:ext>
                </a:extLst>
              </a:tr>
              <a:tr h="370840">
                <a:tc>
                  <a:txBody>
                    <a:bodyPr/>
                    <a:lstStyle/>
                    <a:p>
                      <a:r>
                        <a:rPr lang="en-US" altLang="zh-CN" dirty="0"/>
                        <a:t>transportive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0.9080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0.9081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0.8980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3482792"/>
                  </a:ext>
                </a:extLst>
              </a:tr>
              <a:tr h="370840">
                <a:tc>
                  <a:txBody>
                    <a:bodyPr/>
                    <a:lstStyle/>
                    <a:p>
                      <a:r>
                        <a:rPr lang="en-US" altLang="zh-CN" dirty="0"/>
                        <a:t>overall</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0.8429</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0.7667</a:t>
                      </a:r>
                      <a:endParaRPr lang="zh-CN"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0.7985</a:t>
                      </a:r>
                      <a:endParaRPr lang="zh-CN" alt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57454"/>
                  </a:ext>
                </a:extLst>
              </a:tr>
            </a:tbl>
          </a:graphicData>
        </a:graphic>
      </p:graphicFrame>
      <p:sp>
        <p:nvSpPr>
          <p:cNvPr id="10" name="矩形 5">
            <a:extLst>
              <a:ext uri="{FF2B5EF4-FFF2-40B4-BE49-F238E27FC236}">
                <a16:creationId xmlns:a16="http://schemas.microsoft.com/office/drawing/2014/main" id="{8D444246-55B3-4B46-93D7-7A653E596739}"/>
              </a:ext>
            </a:extLst>
          </p:cNvPr>
          <p:cNvSpPr/>
          <p:nvPr/>
        </p:nvSpPr>
        <p:spPr>
          <a:xfrm>
            <a:off x="336000" y="711421"/>
            <a:ext cx="10424364" cy="461665"/>
          </a:xfrm>
          <a:prstGeom prst="rect">
            <a:avLst/>
          </a:prstGeom>
        </p:spPr>
        <p:txBody>
          <a:bodyPr wrap="square">
            <a:spAutoFit/>
          </a:bodyPr>
          <a:lstStyle/>
          <a:p>
            <a:pPr marL="342891" indent="-342891">
              <a:buFont typeface="Wingdings" panose="05000000000000000000" pitchFamily="2" charset="2"/>
              <a:buChar char="p"/>
            </a:pPr>
            <a:r>
              <a:rPr lang="en-US" altLang="zh-CN" sz="2400" dirty="0">
                <a:ea typeface="黑体" panose="02010609060101010101" pitchFamily="49" charset="-122"/>
                <a:cs typeface="Times New Roman" panose="02020603050405020304" pitchFamily="18" charset="0"/>
              </a:rPr>
              <a:t>Classification Accuracy </a:t>
            </a:r>
            <a:r>
              <a:rPr lang="en-US" altLang="zh-CN" sz="2400">
                <a:ea typeface="黑体" panose="02010609060101010101" pitchFamily="49" charset="-122"/>
                <a:cs typeface="Times New Roman" panose="02020603050405020304" pitchFamily="18" charset="0"/>
              </a:rPr>
              <a:t>on Test Set</a:t>
            </a:r>
            <a:endParaRPr lang="en-US" altLang="zh-CN" sz="2400" dirty="0">
              <a:ea typeface="黑体" panose="02010609060101010101" pitchFamily="49" charset="-122"/>
              <a:cs typeface="Times New Roman" panose="02020603050405020304" pitchFamily="18" charset="0"/>
            </a:endParaRPr>
          </a:p>
        </p:txBody>
      </p:sp>
      <p:sp>
        <p:nvSpPr>
          <p:cNvPr id="12" name="Left Brace 11">
            <a:extLst>
              <a:ext uri="{FF2B5EF4-FFF2-40B4-BE49-F238E27FC236}">
                <a16:creationId xmlns:a16="http://schemas.microsoft.com/office/drawing/2014/main" id="{A041097F-26AB-4218-B606-6CE75091FA78}"/>
              </a:ext>
            </a:extLst>
          </p:cNvPr>
          <p:cNvSpPr/>
          <p:nvPr/>
        </p:nvSpPr>
        <p:spPr>
          <a:xfrm rot="5400000">
            <a:off x="5848426" y="395938"/>
            <a:ext cx="302717" cy="3411117"/>
          </a:xfrm>
          <a:prstGeom prst="leftBrace">
            <a:avLst>
              <a:gd name="adj1" fmla="val 99184"/>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schemeClr val="accent1">
                  <a:lumMod val="50000"/>
                </a:schemeClr>
              </a:solidFill>
            </a:endParaRPr>
          </a:p>
        </p:txBody>
      </p:sp>
      <p:sp>
        <p:nvSpPr>
          <p:cNvPr id="13" name="TextBox 12">
            <a:extLst>
              <a:ext uri="{FF2B5EF4-FFF2-40B4-BE49-F238E27FC236}">
                <a16:creationId xmlns:a16="http://schemas.microsoft.com/office/drawing/2014/main" id="{F86E5AC2-A4D3-433A-BD21-27248C0C6CF3}"/>
              </a:ext>
            </a:extLst>
          </p:cNvPr>
          <p:cNvSpPr txBox="1"/>
          <p:nvPr/>
        </p:nvSpPr>
        <p:spPr>
          <a:xfrm rot="16200000">
            <a:off x="7139284" y="327902"/>
            <a:ext cx="461665" cy="2974693"/>
          </a:xfrm>
          <a:prstGeom prst="rect">
            <a:avLst/>
          </a:prstGeom>
          <a:noFill/>
        </p:spPr>
        <p:txBody>
          <a:bodyPr vert="eaVert" wrap="square" rtlCol="0">
            <a:spAutoFit/>
          </a:bodyPr>
          <a:lstStyle/>
          <a:p>
            <a:r>
              <a:rPr lang="en-US" altLang="zh-CN" dirty="0">
                <a:solidFill>
                  <a:schemeClr val="accent1">
                    <a:lumMod val="50000"/>
                  </a:schemeClr>
                </a:solidFill>
              </a:rPr>
              <a:t>Results from TITAN </a:t>
            </a:r>
            <a:r>
              <a:rPr lang="en-US" altLang="zh-CN">
                <a:solidFill>
                  <a:schemeClr val="accent1">
                    <a:lumMod val="50000"/>
                  </a:schemeClr>
                </a:solidFill>
              </a:rPr>
              <a:t>paper [5]</a:t>
            </a:r>
            <a:endParaRPr lang="zh-CN" altLang="en-US">
              <a:solidFill>
                <a:schemeClr val="accent1">
                  <a:lumMod val="50000"/>
                </a:schemeClr>
              </a:solidFill>
            </a:endParaRPr>
          </a:p>
        </p:txBody>
      </p:sp>
      <p:sp>
        <p:nvSpPr>
          <p:cNvPr id="3" name="Arrow: Right 2">
            <a:extLst>
              <a:ext uri="{FF2B5EF4-FFF2-40B4-BE49-F238E27FC236}">
                <a16:creationId xmlns:a16="http://schemas.microsoft.com/office/drawing/2014/main" id="{50510D08-24EE-44F6-832A-CC63BAD7727F}"/>
              </a:ext>
            </a:extLst>
          </p:cNvPr>
          <p:cNvSpPr/>
          <p:nvPr/>
        </p:nvSpPr>
        <p:spPr>
          <a:xfrm rot="16200000">
            <a:off x="8387674" y="5658481"/>
            <a:ext cx="445853" cy="184826"/>
          </a:xfrm>
          <a:prstGeom prst="rightArrow">
            <a:avLst>
              <a:gd name="adj1" fmla="val 50000"/>
              <a:gd name="adj2" fmla="val 9431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a:extLst>
              <a:ext uri="{FF2B5EF4-FFF2-40B4-BE49-F238E27FC236}">
                <a16:creationId xmlns:a16="http://schemas.microsoft.com/office/drawing/2014/main" id="{0ECBA309-D1F9-4D5C-9451-D162CC85F855}"/>
              </a:ext>
            </a:extLst>
          </p:cNvPr>
          <p:cNvSpPr txBox="1"/>
          <p:nvPr/>
        </p:nvSpPr>
        <p:spPr>
          <a:xfrm>
            <a:off x="720000" y="1251421"/>
            <a:ext cx="7433400" cy="430887"/>
          </a:xfrm>
          <a:prstGeom prst="rect">
            <a:avLst/>
          </a:prstGeom>
          <a:noFill/>
        </p:spPr>
        <p:txBody>
          <a:bodyPr wrap="square">
            <a:spAutoFit/>
          </a:bodyPr>
          <a:lstStyle/>
          <a:p>
            <a:pPr marL="342900" indent="-342900">
              <a:buFont typeface="Arial" panose="020B0604020202020204" pitchFamily="34" charset="0"/>
              <a:buChar char="•"/>
            </a:pPr>
            <a:r>
              <a:rPr lang="en-US" altLang="zh-CN" sz="2200">
                <a:ea typeface="黑体" panose="02010609060101010101" pitchFamily="49" charset="-122"/>
                <a:cs typeface="Times New Roman" panose="02020603050405020304" pitchFamily="18" charset="0"/>
              </a:rPr>
              <a:t>Poseact </a:t>
            </a:r>
            <a:r>
              <a:rPr lang="en-US" altLang="zh-CN" sz="2200" dirty="0">
                <a:ea typeface="黑体" panose="02010609060101010101" pitchFamily="49" charset="-122"/>
                <a:cs typeface="Times New Roman" panose="02020603050405020304" pitchFamily="18" charset="0"/>
              </a:rPr>
              <a:t>uses 2D poses from OpenPifpaf</a:t>
            </a:r>
          </a:p>
        </p:txBody>
      </p:sp>
      <p:sp>
        <p:nvSpPr>
          <p:cNvPr id="17" name="TextBox 16">
            <a:extLst>
              <a:ext uri="{FF2B5EF4-FFF2-40B4-BE49-F238E27FC236}">
                <a16:creationId xmlns:a16="http://schemas.microsoft.com/office/drawing/2014/main" id="{BA58E804-F5A1-4FB2-AD1F-8B4FCC010955}"/>
              </a:ext>
            </a:extLst>
          </p:cNvPr>
          <p:cNvSpPr txBox="1"/>
          <p:nvPr/>
        </p:nvSpPr>
        <p:spPr>
          <a:xfrm>
            <a:off x="336000" y="6212546"/>
            <a:ext cx="6317905" cy="261610"/>
          </a:xfrm>
          <a:prstGeom prst="rect">
            <a:avLst/>
          </a:prstGeom>
          <a:noFill/>
        </p:spPr>
        <p:txBody>
          <a:bodyPr wrap="square" rtlCol="0">
            <a:spAutoFit/>
          </a:bodyPr>
          <a:lstStyle/>
          <a:p>
            <a:r>
              <a:rPr lang="en-US" altLang="zh-CN" sz="1100"/>
              <a:t>[5] </a:t>
            </a:r>
            <a:r>
              <a:rPr lang="en-US" altLang="zh-CN" sz="1100" dirty="0"/>
              <a:t>Malla Srikanth et al</a:t>
            </a:r>
            <a:r>
              <a:rPr lang="en-US" altLang="zh-CN" sz="1100"/>
              <a:t>., Titan</a:t>
            </a:r>
            <a:r>
              <a:rPr lang="en-US" altLang="zh-CN" sz="1100" dirty="0"/>
              <a:t>: Future forecast using action </a:t>
            </a:r>
            <a:r>
              <a:rPr lang="en-US" altLang="zh-CN" sz="1100"/>
              <a:t>priors. CVPR 2020</a:t>
            </a:r>
            <a:endParaRPr lang="en-US" altLang="zh-CN" sz="1100" dirty="0"/>
          </a:p>
        </p:txBody>
      </p:sp>
    </p:spTree>
    <p:extLst>
      <p:ext uri="{BB962C8B-B14F-4D97-AF65-F5344CB8AC3E}">
        <p14:creationId xmlns:p14="http://schemas.microsoft.com/office/powerpoint/2010/main" val="96649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E6588A3-B544-4A31-B68B-21350988792C}"/>
              </a:ext>
            </a:extLst>
          </p:cNvPr>
          <p:cNvSpPr/>
          <p:nvPr/>
        </p:nvSpPr>
        <p:spPr>
          <a:xfrm>
            <a:off x="949141" y="1215342"/>
            <a:ext cx="5040001" cy="995423"/>
          </a:xfrm>
          <a:prstGeom prst="roundRect">
            <a:avLst/>
          </a:prstGeom>
          <a:noFill/>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 name="Title 1">
            <a:extLst>
              <a:ext uri="{FF2B5EF4-FFF2-40B4-BE49-F238E27FC236}">
                <a16:creationId xmlns:a16="http://schemas.microsoft.com/office/drawing/2014/main" id="{1016C843-087C-41AD-A259-0B4CE3098A3B}"/>
              </a:ext>
            </a:extLst>
          </p:cNvPr>
          <p:cNvSpPr>
            <a:spLocks noGrp="1"/>
          </p:cNvSpPr>
          <p:nvPr>
            <p:ph type="title"/>
          </p:nvPr>
        </p:nvSpPr>
        <p:spPr>
          <a:xfrm>
            <a:off x="336000" y="1703"/>
            <a:ext cx="9024310" cy="504001"/>
          </a:xfrm>
        </p:spPr>
        <p:txBody>
          <a:bodyPr>
            <a:normAutofit/>
          </a:bodyPr>
          <a:lstStyle/>
          <a:p>
            <a:r>
              <a:rPr lang="en-US" altLang="zh-CN" dirty="0"/>
              <a:t>Per-Class Recall </a:t>
            </a:r>
            <a:r>
              <a:rPr lang="en-US" altLang="zh-CN"/>
              <a:t>(%) of Poseact (Multitask) on </a:t>
            </a:r>
            <a:r>
              <a:rPr lang="en-US" altLang="zh-CN" dirty="0"/>
              <a:t>TITAN</a:t>
            </a:r>
            <a:endParaRPr lang="zh-CN" altLang="en-US"/>
          </a:p>
        </p:txBody>
      </p:sp>
      <p:sp>
        <p:nvSpPr>
          <p:cNvPr id="3" name="Date Placeholder 2">
            <a:extLst>
              <a:ext uri="{FF2B5EF4-FFF2-40B4-BE49-F238E27FC236}">
                <a16:creationId xmlns:a16="http://schemas.microsoft.com/office/drawing/2014/main" id="{2DFF6DBC-614F-4E00-A89D-6E2BFD86B01F}"/>
              </a:ext>
            </a:extLst>
          </p:cNvPr>
          <p:cNvSpPr>
            <a:spLocks noGrp="1"/>
          </p:cNvSpPr>
          <p:nvPr>
            <p:ph type="dt" sz="half" idx="10"/>
          </p:nvPr>
        </p:nvSpPr>
        <p:spPr/>
        <p:txBody>
          <a:bodyPr/>
          <a:lstStyle/>
          <a:p>
            <a:fld id="{40B208D0-5C56-4CC0-905E-2BB4A5101381}" type="datetime4">
              <a:rPr lang="en-US" altLang="zh-CN" smtClean="0"/>
              <a:t>January 12, 2022</a:t>
            </a:fld>
            <a:endParaRPr lang="zh-CN" altLang="en-US"/>
          </a:p>
        </p:txBody>
      </p:sp>
      <p:sp>
        <p:nvSpPr>
          <p:cNvPr id="4" name="Footer Placeholder 3">
            <a:extLst>
              <a:ext uri="{FF2B5EF4-FFF2-40B4-BE49-F238E27FC236}">
                <a16:creationId xmlns:a16="http://schemas.microsoft.com/office/drawing/2014/main" id="{6347CF8B-3861-4289-AEB8-5B31907A2645}"/>
              </a:ext>
            </a:extLst>
          </p:cNvPr>
          <p:cNvSpPr>
            <a:spLocks noGrp="1"/>
          </p:cNvSpPr>
          <p:nvPr>
            <p:ph type="ftr" sz="quarter" idx="11"/>
          </p:nvPr>
        </p:nvSpPr>
        <p:spPr/>
        <p:txBody>
          <a:bodyPr/>
          <a:lstStyle/>
          <a:p>
            <a:r>
              <a:rPr lang="en-US" altLang="zh-CN" dirty="0"/>
              <a:t>Action Recognition for Self-Driving Cars</a:t>
            </a:r>
            <a:endParaRPr lang="zh-CN" altLang="en-US"/>
          </a:p>
        </p:txBody>
      </p:sp>
      <p:sp>
        <p:nvSpPr>
          <p:cNvPr id="5" name="Slide Number Placeholder 4">
            <a:extLst>
              <a:ext uri="{FF2B5EF4-FFF2-40B4-BE49-F238E27FC236}">
                <a16:creationId xmlns:a16="http://schemas.microsoft.com/office/drawing/2014/main" id="{316A9CFA-A5BA-4A67-B684-B1E623AD2AB8}"/>
              </a:ext>
            </a:extLst>
          </p:cNvPr>
          <p:cNvSpPr>
            <a:spLocks noGrp="1"/>
          </p:cNvSpPr>
          <p:nvPr>
            <p:ph type="sldNum" sz="quarter" idx="12"/>
          </p:nvPr>
        </p:nvSpPr>
        <p:spPr/>
        <p:txBody>
          <a:bodyPr/>
          <a:lstStyle/>
          <a:p>
            <a:fld id="{B6EE4CE8-67DD-4AAC-82D8-3F81517F6647}" type="slidenum">
              <a:rPr lang="zh-CN" altLang="en-US" smtClean="0"/>
              <a:pPr/>
              <a:t>8</a:t>
            </a:fld>
            <a:endParaRPr lang="zh-CN" altLang="en-US"/>
          </a:p>
        </p:txBody>
      </p:sp>
      <p:graphicFrame>
        <p:nvGraphicFramePr>
          <p:cNvPr id="6" name="Table 6">
            <a:extLst>
              <a:ext uri="{FF2B5EF4-FFF2-40B4-BE49-F238E27FC236}">
                <a16:creationId xmlns:a16="http://schemas.microsoft.com/office/drawing/2014/main" id="{8B7E7AB1-7B91-4373-A1B7-BAD1FCC07E72}"/>
              </a:ext>
            </a:extLst>
          </p:cNvPr>
          <p:cNvGraphicFramePr>
            <a:graphicFrameLocks noGrp="1"/>
          </p:cNvGraphicFramePr>
          <p:nvPr>
            <p:extLst>
              <p:ext uri="{D42A27DB-BD31-4B8C-83A1-F6EECF244321}">
                <p14:modId xmlns:p14="http://schemas.microsoft.com/office/powerpoint/2010/main" val="2700280906"/>
              </p:ext>
            </p:extLst>
          </p:nvPr>
        </p:nvGraphicFramePr>
        <p:xfrm>
          <a:off x="949143" y="813930"/>
          <a:ext cx="5040000" cy="5547360"/>
        </p:xfrm>
        <a:graphic>
          <a:graphicData uri="http://schemas.openxmlformats.org/drawingml/2006/table">
            <a:tbl>
              <a:tblPr firstRow="1" bandRow="1">
                <a:tableStyleId>{C083E6E3-FA7D-4D7B-A595-EF9225AFEA82}</a:tableStyleId>
              </a:tblPr>
              <a:tblGrid>
                <a:gridCol w="1459512">
                  <a:extLst>
                    <a:ext uri="{9D8B030D-6E8A-4147-A177-3AD203B41FA5}">
                      <a16:colId xmlns:a16="http://schemas.microsoft.com/office/drawing/2014/main" val="3883175739"/>
                    </a:ext>
                  </a:extLst>
                </a:gridCol>
                <a:gridCol w="2001580">
                  <a:extLst>
                    <a:ext uri="{9D8B030D-6E8A-4147-A177-3AD203B41FA5}">
                      <a16:colId xmlns:a16="http://schemas.microsoft.com/office/drawing/2014/main" val="2662381710"/>
                    </a:ext>
                  </a:extLst>
                </a:gridCol>
                <a:gridCol w="789454">
                  <a:extLst>
                    <a:ext uri="{9D8B030D-6E8A-4147-A177-3AD203B41FA5}">
                      <a16:colId xmlns:a16="http://schemas.microsoft.com/office/drawing/2014/main" val="118902926"/>
                    </a:ext>
                  </a:extLst>
                </a:gridCol>
                <a:gridCol w="789454">
                  <a:extLst>
                    <a:ext uri="{9D8B030D-6E8A-4147-A177-3AD203B41FA5}">
                      <a16:colId xmlns:a16="http://schemas.microsoft.com/office/drawing/2014/main" val="2620309241"/>
                    </a:ext>
                  </a:extLst>
                </a:gridCol>
              </a:tblGrid>
              <a:tr h="258373">
                <a:tc>
                  <a:txBody>
                    <a:bodyPr/>
                    <a:lstStyle/>
                    <a:p>
                      <a:pPr algn="ctr"/>
                      <a:r>
                        <a:rPr lang="en-US" altLang="zh-CN" sz="1600"/>
                        <a:t>action group</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action type</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Rec.</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data%</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3323231"/>
                  </a:ext>
                </a:extLst>
              </a:tr>
              <a:tr h="211396">
                <a:tc rowSpan="4">
                  <a:txBody>
                    <a:bodyPr/>
                    <a:lstStyle/>
                    <a:p>
                      <a:pPr algn="ctr"/>
                      <a:r>
                        <a:rPr lang="en-US" altLang="zh-CN" sz="1600" dirty="0"/>
                        <a:t>communicative</a:t>
                      </a:r>
                      <a:endParaRPr lang="zh-CN" altLang="en-US" sz="160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looking into phone</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200" dirty="0"/>
                        <a:t>0</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200" dirty="0"/>
                        <a:t>6.05</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4359901"/>
                  </a:ext>
                </a:extLst>
              </a:tr>
              <a:tr h="211396">
                <a:tc vMerge="1">
                  <a:txBody>
                    <a:bodyPr/>
                    <a:lstStyle/>
                    <a:p>
                      <a:pPr algn="ctr"/>
                      <a:endParaRPr lang="zh-CN" altLang="en-US" sz="1400"/>
                    </a:p>
                  </a:txBody>
                  <a:tcPr anchor="ctr"/>
                </a:tc>
                <a:tc>
                  <a:txBody>
                    <a:bodyPr/>
                    <a:lstStyle/>
                    <a:p>
                      <a:pPr algn="ctr"/>
                      <a:r>
                        <a:rPr lang="en-US" altLang="zh-CN" sz="1200" dirty="0"/>
                        <a:t>talking in group</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6.99</a:t>
                      </a:r>
                      <a:endParaRPr lang="zh-CN" altLang="en-US" sz="1200"/>
                    </a:p>
                  </a:txBody>
                  <a:tcPr anchor="ctr">
                    <a:noFill/>
                  </a:tcPr>
                </a:tc>
                <a:extLst>
                  <a:ext uri="{0D108BD9-81ED-4DB2-BD59-A6C34878D82A}">
                    <a16:rowId xmlns:a16="http://schemas.microsoft.com/office/drawing/2014/main" val="733092146"/>
                  </a:ext>
                </a:extLst>
              </a:tr>
              <a:tr h="211396">
                <a:tc vMerge="1">
                  <a:txBody>
                    <a:bodyPr/>
                    <a:lstStyle/>
                    <a:p>
                      <a:pPr algn="ctr"/>
                      <a:endParaRPr lang="zh-CN" altLang="en-US" sz="1400"/>
                    </a:p>
                  </a:txBody>
                  <a:tcPr anchor="ctr"/>
                </a:tc>
                <a:tc>
                  <a:txBody>
                    <a:bodyPr/>
                    <a:lstStyle/>
                    <a:p>
                      <a:pPr algn="ctr"/>
                      <a:r>
                        <a:rPr lang="en-US" altLang="zh-CN" sz="1200" dirty="0"/>
                        <a:t>talking on phone</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3.21</a:t>
                      </a:r>
                      <a:endParaRPr lang="zh-CN" altLang="en-US" sz="1200"/>
                    </a:p>
                  </a:txBody>
                  <a:tcPr anchor="ctr">
                    <a:noFill/>
                  </a:tcPr>
                </a:tc>
                <a:extLst>
                  <a:ext uri="{0D108BD9-81ED-4DB2-BD59-A6C34878D82A}">
                    <a16:rowId xmlns:a16="http://schemas.microsoft.com/office/drawing/2014/main" val="4000054260"/>
                  </a:ext>
                </a:extLst>
              </a:tr>
              <a:tr h="211396">
                <a:tc vMerge="1">
                  <a:txBody>
                    <a:bodyPr/>
                    <a:lstStyle/>
                    <a:p>
                      <a:pPr algn="ctr"/>
                      <a:endParaRPr lang="zh-CN" altLang="en-US" sz="1400"/>
                    </a:p>
                  </a:txBody>
                  <a:tcPr anchor="ctr"/>
                </a:tc>
                <a:tc>
                  <a:txBody>
                    <a:bodyPr/>
                    <a:lstStyle/>
                    <a:p>
                      <a:pPr algn="ctr"/>
                      <a:r>
                        <a:rPr lang="en-US" altLang="zh-CN" sz="1200" b="1" dirty="0">
                          <a:solidFill>
                            <a:srgbClr val="C00000"/>
                          </a:solidFill>
                        </a:rPr>
                        <a:t>none of the above</a:t>
                      </a:r>
                      <a:endParaRPr lang="zh-CN" altLang="en-US" sz="1200" b="1">
                        <a:solidFill>
                          <a:srgbClr val="C00000"/>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0.999</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83.76</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7617793"/>
                  </a:ext>
                </a:extLst>
              </a:tr>
              <a:tr h="211396">
                <a:tc rowSpan="7">
                  <a:txBody>
                    <a:bodyPr/>
                    <a:lstStyle/>
                    <a:p>
                      <a:pPr algn="ctr"/>
                      <a:r>
                        <a:rPr lang="en-US" altLang="zh-CN" sz="1600" dirty="0"/>
                        <a:t>complex</a:t>
                      </a:r>
                    </a:p>
                    <a:p>
                      <a:pPr algn="ctr"/>
                      <a:r>
                        <a:rPr lang="en-US" altLang="zh-CN" sz="1600" dirty="0"/>
                        <a:t>context</a:t>
                      </a:r>
                      <a:endParaRPr lang="zh-CN" altLang="en-US" sz="160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getting in 4 wv</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200" dirty="0"/>
                        <a:t>0.018</a:t>
                      </a: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200" dirty="0"/>
                        <a:t>0.13</a:t>
                      </a: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827620273"/>
                  </a:ext>
                </a:extLst>
              </a:tr>
              <a:tr h="211396">
                <a:tc vMerge="1">
                  <a:txBody>
                    <a:bodyPr/>
                    <a:lstStyle/>
                    <a:p>
                      <a:pPr algn="ctr"/>
                      <a:endParaRPr lang="zh-CN" altLang="en-US" sz="1400"/>
                    </a:p>
                  </a:txBody>
                  <a:tcPr anchor="ctr"/>
                </a:tc>
                <a:tc>
                  <a:txBody>
                    <a:bodyPr/>
                    <a:lstStyle/>
                    <a:p>
                      <a:pPr algn="ctr"/>
                      <a:r>
                        <a:rPr lang="en-US" altLang="zh-CN" sz="1200" dirty="0"/>
                        <a:t>getting off 2 wv</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0.23</a:t>
                      </a:r>
                      <a:endParaRPr lang="zh-CN" altLang="en-US" sz="1200"/>
                    </a:p>
                  </a:txBody>
                  <a:tcPr anchor="ctr">
                    <a:noFill/>
                  </a:tcPr>
                </a:tc>
                <a:extLst>
                  <a:ext uri="{0D108BD9-81ED-4DB2-BD59-A6C34878D82A}">
                    <a16:rowId xmlns:a16="http://schemas.microsoft.com/office/drawing/2014/main" val="3316859097"/>
                  </a:ext>
                </a:extLst>
              </a:tr>
              <a:tr h="211396">
                <a:tc vMerge="1">
                  <a:txBody>
                    <a:bodyPr/>
                    <a:lstStyle/>
                    <a:p>
                      <a:pPr algn="ctr"/>
                      <a:endParaRPr lang="zh-CN" altLang="en-US" sz="1400"/>
                    </a:p>
                  </a:txBody>
                  <a:tcPr anchor="ctr"/>
                </a:tc>
                <a:tc>
                  <a:txBody>
                    <a:bodyPr/>
                    <a:lstStyle/>
                    <a:p>
                      <a:pPr algn="ctr"/>
                      <a:r>
                        <a:rPr lang="en-US" altLang="zh-CN" sz="1200" dirty="0"/>
                        <a:t>getting on 2 wv</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0.12</a:t>
                      </a:r>
                      <a:endParaRPr lang="zh-CN" altLang="en-US" sz="1200"/>
                    </a:p>
                  </a:txBody>
                  <a:tcPr anchor="ctr">
                    <a:noFill/>
                  </a:tcPr>
                </a:tc>
                <a:extLst>
                  <a:ext uri="{0D108BD9-81ED-4DB2-BD59-A6C34878D82A}">
                    <a16:rowId xmlns:a16="http://schemas.microsoft.com/office/drawing/2014/main" val="1890634504"/>
                  </a:ext>
                </a:extLst>
              </a:tr>
              <a:tr h="211396">
                <a:tc vMerge="1">
                  <a:txBody>
                    <a:bodyPr/>
                    <a:lstStyle/>
                    <a:p>
                      <a:pPr algn="ctr"/>
                      <a:endParaRPr lang="zh-CN" altLang="en-US" sz="1400"/>
                    </a:p>
                  </a:txBody>
                  <a:tcPr anchor="ctr"/>
                </a:tc>
                <a:tc>
                  <a:txBody>
                    <a:bodyPr/>
                    <a:lstStyle/>
                    <a:p>
                      <a:pPr algn="ctr"/>
                      <a:r>
                        <a:rPr lang="en-US" altLang="zh-CN" sz="1200" dirty="0"/>
                        <a:t>getting out of 4 wv</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0.06</a:t>
                      </a:r>
                      <a:endParaRPr lang="zh-CN" altLang="en-US" sz="1200"/>
                    </a:p>
                  </a:txBody>
                  <a:tcPr anchor="ctr">
                    <a:noFill/>
                  </a:tcPr>
                </a:tc>
                <a:extLst>
                  <a:ext uri="{0D108BD9-81ED-4DB2-BD59-A6C34878D82A}">
                    <a16:rowId xmlns:a16="http://schemas.microsoft.com/office/drawing/2014/main" val="3303595665"/>
                  </a:ext>
                </a:extLst>
              </a:tr>
              <a:tr h="211396">
                <a:tc vMerge="1">
                  <a:txBody>
                    <a:bodyPr/>
                    <a:lstStyle/>
                    <a:p>
                      <a:pPr algn="ctr"/>
                      <a:endParaRPr lang="zh-CN" altLang="en-US" sz="1400"/>
                    </a:p>
                  </a:txBody>
                  <a:tcPr anchor="ctr"/>
                </a:tc>
                <a:tc>
                  <a:txBody>
                    <a:bodyPr/>
                    <a:lstStyle/>
                    <a:p>
                      <a:pPr algn="ctr"/>
                      <a:r>
                        <a:rPr lang="en-US" altLang="zh-CN" sz="1200" dirty="0"/>
                        <a:t>loading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0.20</a:t>
                      </a:r>
                      <a:endParaRPr lang="zh-CN" altLang="en-US" sz="1200"/>
                    </a:p>
                  </a:txBody>
                  <a:tcPr anchor="ctr">
                    <a:noFill/>
                  </a:tcPr>
                </a:tc>
                <a:extLst>
                  <a:ext uri="{0D108BD9-81ED-4DB2-BD59-A6C34878D82A}">
                    <a16:rowId xmlns:a16="http://schemas.microsoft.com/office/drawing/2014/main" val="2852867403"/>
                  </a:ext>
                </a:extLst>
              </a:tr>
              <a:tr h="211396">
                <a:tc vMerge="1">
                  <a:txBody>
                    <a:bodyPr/>
                    <a:lstStyle/>
                    <a:p>
                      <a:pPr algn="ctr"/>
                      <a:endParaRPr lang="zh-CN" altLang="en-US" sz="1400"/>
                    </a:p>
                  </a:txBody>
                  <a:tcPr anchor="ctr"/>
                </a:tc>
                <a:tc>
                  <a:txBody>
                    <a:bodyPr/>
                    <a:lstStyle/>
                    <a:p>
                      <a:pPr algn="ctr"/>
                      <a:r>
                        <a:rPr lang="en-US" altLang="zh-CN" sz="1200" dirty="0"/>
                        <a:t>unloading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0.046</a:t>
                      </a:r>
                      <a:endParaRPr lang="zh-CN" altLang="en-US" sz="1200"/>
                    </a:p>
                  </a:txBody>
                  <a:tcPr anchor="ctr">
                    <a:noFill/>
                  </a:tcPr>
                </a:tc>
                <a:tc>
                  <a:txBody>
                    <a:bodyPr/>
                    <a:lstStyle/>
                    <a:p>
                      <a:pPr algn="ctr"/>
                      <a:r>
                        <a:rPr lang="en-US" altLang="zh-CN" sz="1200" dirty="0"/>
                        <a:t>0.75</a:t>
                      </a:r>
                      <a:endParaRPr lang="zh-CN" altLang="en-US" sz="1200"/>
                    </a:p>
                  </a:txBody>
                  <a:tcPr anchor="ctr">
                    <a:noFill/>
                  </a:tcPr>
                </a:tc>
                <a:extLst>
                  <a:ext uri="{0D108BD9-81ED-4DB2-BD59-A6C34878D82A}">
                    <a16:rowId xmlns:a16="http://schemas.microsoft.com/office/drawing/2014/main" val="2618137619"/>
                  </a:ext>
                </a:extLst>
              </a:tr>
              <a:tr h="211396">
                <a:tc vMerge="1">
                  <a:txBody>
                    <a:bodyPr/>
                    <a:lstStyle/>
                    <a:p>
                      <a:pPr algn="ctr"/>
                      <a:endParaRPr lang="zh-CN" altLang="en-US" sz="1400"/>
                    </a:p>
                  </a:txBody>
                  <a:tcPr anchor="ctr"/>
                </a:tc>
                <a:tc>
                  <a:txBody>
                    <a:bodyPr/>
                    <a:lstStyle/>
                    <a:p>
                      <a:pPr algn="ctr"/>
                      <a:r>
                        <a:rPr lang="en-US" altLang="zh-CN" sz="1200" b="1" dirty="0">
                          <a:solidFill>
                            <a:srgbClr val="C00000"/>
                          </a:solidFill>
                        </a:rPr>
                        <a:t>none of the above</a:t>
                      </a:r>
                      <a:endParaRPr lang="zh-CN" altLang="en-US" sz="1200" b="1">
                        <a:solidFill>
                          <a:srgbClr val="C00000"/>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0.992</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98.50</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295994"/>
                  </a:ext>
                </a:extLst>
              </a:tr>
              <a:tr h="211396">
                <a:tc rowSpan="8">
                  <a:txBody>
                    <a:bodyPr/>
                    <a:lstStyle/>
                    <a:p>
                      <a:pPr algn="ctr"/>
                      <a:r>
                        <a:rPr lang="en-US" altLang="zh-CN" sz="1600" dirty="0"/>
                        <a:t>atomic</a:t>
                      </a:r>
                      <a:endParaRPr lang="zh-CN" altLang="en-US" sz="160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bending</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200" dirty="0"/>
                        <a:t>0.362</a:t>
                      </a: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200" dirty="0"/>
                        <a:t>2.17</a:t>
                      </a: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700888681"/>
                  </a:ext>
                </a:extLst>
              </a:tr>
              <a:tr h="211396">
                <a:tc vMerge="1">
                  <a:txBody>
                    <a:bodyPr/>
                    <a:lstStyle/>
                    <a:p>
                      <a:pPr algn="ctr"/>
                      <a:endParaRPr lang="zh-CN" altLang="en-US" sz="1200"/>
                    </a:p>
                  </a:txBody>
                  <a:tcPr anchor="ctr"/>
                </a:tc>
                <a:tc>
                  <a:txBody>
                    <a:bodyPr/>
                    <a:lstStyle/>
                    <a:p>
                      <a:pPr algn="ctr"/>
                      <a:r>
                        <a:rPr lang="en-US" altLang="zh-CN" sz="1200" dirty="0"/>
                        <a:t>jumping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a:t>
                      </a:r>
                      <a:endParaRPr lang="zh-CN" altLang="en-US" sz="1200"/>
                    </a:p>
                  </a:txBody>
                  <a:tcPr anchor="ctr">
                    <a:noFill/>
                  </a:tcPr>
                </a:tc>
                <a:extLst>
                  <a:ext uri="{0D108BD9-81ED-4DB2-BD59-A6C34878D82A}">
                    <a16:rowId xmlns:a16="http://schemas.microsoft.com/office/drawing/2014/main" val="1825113865"/>
                  </a:ext>
                </a:extLst>
              </a:tr>
              <a:tr h="211396">
                <a:tc vMerge="1">
                  <a:txBody>
                    <a:bodyPr/>
                    <a:lstStyle/>
                    <a:p>
                      <a:pPr algn="ctr"/>
                      <a:endParaRPr lang="zh-CN" altLang="en-US" sz="1200"/>
                    </a:p>
                  </a:txBody>
                  <a:tcPr anchor="ctr"/>
                </a:tc>
                <a:tc>
                  <a:txBody>
                    <a:bodyPr/>
                    <a:lstStyle/>
                    <a:p>
                      <a:pPr algn="ctr"/>
                      <a:r>
                        <a:rPr lang="en-US" altLang="zh-CN" sz="1200" dirty="0"/>
                        <a:t>laying down</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a:t>
                      </a:r>
                      <a:endParaRPr lang="zh-CN" altLang="en-US" sz="1200"/>
                    </a:p>
                  </a:txBody>
                  <a:tcPr anchor="ctr">
                    <a:noFill/>
                  </a:tcPr>
                </a:tc>
                <a:extLst>
                  <a:ext uri="{0D108BD9-81ED-4DB2-BD59-A6C34878D82A}">
                    <a16:rowId xmlns:a16="http://schemas.microsoft.com/office/drawing/2014/main" val="2565188356"/>
                  </a:ext>
                </a:extLst>
              </a:tr>
              <a:tr h="211396">
                <a:tc vMerge="1">
                  <a:txBody>
                    <a:bodyPr/>
                    <a:lstStyle/>
                    <a:p>
                      <a:pPr algn="ctr"/>
                      <a:endParaRPr lang="zh-CN" altLang="en-US" sz="1200"/>
                    </a:p>
                  </a:txBody>
                  <a:tcPr anchor="ctr"/>
                </a:tc>
                <a:tc>
                  <a:txBody>
                    <a:bodyPr/>
                    <a:lstStyle/>
                    <a:p>
                      <a:pPr algn="ctr"/>
                      <a:r>
                        <a:rPr lang="en-US" altLang="zh-CN" sz="1200" dirty="0"/>
                        <a:t>running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0.92</a:t>
                      </a:r>
                      <a:endParaRPr lang="zh-CN" altLang="en-US" sz="1200"/>
                    </a:p>
                  </a:txBody>
                  <a:tcPr anchor="ctr">
                    <a:noFill/>
                  </a:tcPr>
                </a:tc>
                <a:extLst>
                  <a:ext uri="{0D108BD9-81ED-4DB2-BD59-A6C34878D82A}">
                    <a16:rowId xmlns:a16="http://schemas.microsoft.com/office/drawing/2014/main" val="3257029106"/>
                  </a:ext>
                </a:extLst>
              </a:tr>
              <a:tr h="211396">
                <a:tc vMerge="1">
                  <a:txBody>
                    <a:bodyPr/>
                    <a:lstStyle/>
                    <a:p>
                      <a:pPr algn="ctr"/>
                      <a:endParaRPr lang="zh-CN" altLang="en-US" sz="1200"/>
                    </a:p>
                  </a:txBody>
                  <a:tcPr anchor="ctr"/>
                </a:tc>
                <a:tc>
                  <a:txBody>
                    <a:bodyPr/>
                    <a:lstStyle/>
                    <a:p>
                      <a:pPr algn="ctr"/>
                      <a:r>
                        <a:rPr lang="en-US" altLang="zh-CN" sz="1200" dirty="0"/>
                        <a:t>sitting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0.527</a:t>
                      </a:r>
                      <a:endParaRPr lang="zh-CN" altLang="en-US" sz="1200"/>
                    </a:p>
                  </a:txBody>
                  <a:tcPr anchor="ctr">
                    <a:noFill/>
                  </a:tcPr>
                </a:tc>
                <a:tc>
                  <a:txBody>
                    <a:bodyPr/>
                    <a:lstStyle/>
                    <a:p>
                      <a:pPr algn="ctr"/>
                      <a:r>
                        <a:rPr lang="en-US" altLang="zh-CN" sz="1200" dirty="0"/>
                        <a:t>4.37</a:t>
                      </a:r>
                      <a:endParaRPr lang="zh-CN" altLang="en-US" sz="1200"/>
                    </a:p>
                  </a:txBody>
                  <a:tcPr anchor="ctr">
                    <a:noFill/>
                  </a:tcPr>
                </a:tc>
                <a:extLst>
                  <a:ext uri="{0D108BD9-81ED-4DB2-BD59-A6C34878D82A}">
                    <a16:rowId xmlns:a16="http://schemas.microsoft.com/office/drawing/2014/main" val="3073403220"/>
                  </a:ext>
                </a:extLst>
              </a:tr>
              <a:tr h="211396">
                <a:tc vMerge="1">
                  <a:txBody>
                    <a:bodyPr/>
                    <a:lstStyle/>
                    <a:p>
                      <a:pPr algn="ctr"/>
                      <a:endParaRPr lang="zh-CN" altLang="en-US" sz="1200"/>
                    </a:p>
                  </a:txBody>
                  <a:tcPr anchor="ctr"/>
                </a:tc>
                <a:tc>
                  <a:txBody>
                    <a:bodyPr/>
                    <a:lstStyle/>
                    <a:p>
                      <a:pPr algn="ctr"/>
                      <a:r>
                        <a:rPr lang="en-US" altLang="zh-CN" sz="1200" dirty="0"/>
                        <a:t>squatting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0.03</a:t>
                      </a:r>
                      <a:endParaRPr lang="zh-CN" altLang="en-US" sz="1200"/>
                    </a:p>
                  </a:txBody>
                  <a:tcPr anchor="ctr">
                    <a:noFill/>
                  </a:tcPr>
                </a:tc>
                <a:extLst>
                  <a:ext uri="{0D108BD9-81ED-4DB2-BD59-A6C34878D82A}">
                    <a16:rowId xmlns:a16="http://schemas.microsoft.com/office/drawing/2014/main" val="3550118575"/>
                  </a:ext>
                </a:extLst>
              </a:tr>
              <a:tr h="211396">
                <a:tc vMerge="1">
                  <a:txBody>
                    <a:bodyPr/>
                    <a:lstStyle/>
                    <a:p>
                      <a:pPr algn="ctr"/>
                      <a:endParaRPr lang="zh-CN" altLang="en-US" sz="1200"/>
                    </a:p>
                  </a:txBody>
                  <a:tcPr anchor="ctr"/>
                </a:tc>
                <a:tc>
                  <a:txBody>
                    <a:bodyPr/>
                    <a:lstStyle/>
                    <a:p>
                      <a:pPr algn="ctr"/>
                      <a:r>
                        <a:rPr lang="en-US" altLang="zh-CN" sz="1200" dirty="0"/>
                        <a:t>standing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0.129</a:t>
                      </a:r>
                      <a:endParaRPr lang="zh-CN" altLang="en-US" sz="1200"/>
                    </a:p>
                  </a:txBody>
                  <a:tcPr anchor="ctr">
                    <a:noFill/>
                  </a:tcPr>
                </a:tc>
                <a:tc>
                  <a:txBody>
                    <a:bodyPr/>
                    <a:lstStyle/>
                    <a:p>
                      <a:pPr algn="ctr"/>
                      <a:r>
                        <a:rPr lang="en-US" altLang="zh-CN" sz="1200" dirty="0"/>
                        <a:t>15.73</a:t>
                      </a:r>
                      <a:endParaRPr lang="zh-CN" altLang="en-US" sz="1200"/>
                    </a:p>
                  </a:txBody>
                  <a:tcPr anchor="ctr">
                    <a:noFill/>
                  </a:tcPr>
                </a:tc>
                <a:extLst>
                  <a:ext uri="{0D108BD9-81ED-4DB2-BD59-A6C34878D82A}">
                    <a16:rowId xmlns:a16="http://schemas.microsoft.com/office/drawing/2014/main" val="2508080622"/>
                  </a:ext>
                </a:extLst>
              </a:tr>
              <a:tr h="211396">
                <a:tc vMerge="1">
                  <a:txBody>
                    <a:bodyPr/>
                    <a:lstStyle/>
                    <a:p>
                      <a:pPr algn="ctr"/>
                      <a:endParaRPr lang="zh-CN" altLang="en-US" sz="1200"/>
                    </a:p>
                  </a:txBody>
                  <a:tcPr anchor="ctr"/>
                </a:tc>
                <a:tc>
                  <a:txBody>
                    <a:bodyPr/>
                    <a:lstStyle/>
                    <a:p>
                      <a:pPr algn="ctr"/>
                      <a:r>
                        <a:rPr lang="en-US" altLang="zh-CN" sz="1200" b="1" dirty="0">
                          <a:solidFill>
                            <a:srgbClr val="C00000"/>
                          </a:solidFill>
                        </a:rPr>
                        <a:t>walking</a:t>
                      </a:r>
                      <a:endParaRPr lang="zh-CN" altLang="en-US" sz="1200" b="1">
                        <a:solidFill>
                          <a:srgbClr val="C00000"/>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0.978</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76.60</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2064223"/>
                  </a:ext>
                </a:extLst>
              </a:tr>
            </a:tbl>
          </a:graphicData>
        </a:graphic>
      </p:graphicFrame>
      <p:graphicFrame>
        <p:nvGraphicFramePr>
          <p:cNvPr id="9" name="Table 6">
            <a:extLst>
              <a:ext uri="{FF2B5EF4-FFF2-40B4-BE49-F238E27FC236}">
                <a16:creationId xmlns:a16="http://schemas.microsoft.com/office/drawing/2014/main" id="{8308FEE2-E43A-4A9E-8C07-CBA4DEFDC15A}"/>
              </a:ext>
            </a:extLst>
          </p:cNvPr>
          <p:cNvGraphicFramePr>
            <a:graphicFrameLocks noGrp="1"/>
          </p:cNvGraphicFramePr>
          <p:nvPr>
            <p:extLst>
              <p:ext uri="{D42A27DB-BD31-4B8C-83A1-F6EECF244321}">
                <p14:modId xmlns:p14="http://schemas.microsoft.com/office/powerpoint/2010/main" val="4180784366"/>
              </p:ext>
            </p:extLst>
          </p:nvPr>
        </p:nvGraphicFramePr>
        <p:xfrm>
          <a:off x="6202859" y="813930"/>
          <a:ext cx="5040000" cy="5334000"/>
        </p:xfrm>
        <a:graphic>
          <a:graphicData uri="http://schemas.openxmlformats.org/drawingml/2006/table">
            <a:tbl>
              <a:tblPr firstRow="1" bandRow="1">
                <a:tableStyleId>{C083E6E3-FA7D-4D7B-A595-EF9225AFEA82}</a:tableStyleId>
              </a:tblPr>
              <a:tblGrid>
                <a:gridCol w="1438972">
                  <a:extLst>
                    <a:ext uri="{9D8B030D-6E8A-4147-A177-3AD203B41FA5}">
                      <a16:colId xmlns:a16="http://schemas.microsoft.com/office/drawing/2014/main" val="3883175739"/>
                    </a:ext>
                  </a:extLst>
                </a:gridCol>
                <a:gridCol w="1973408">
                  <a:extLst>
                    <a:ext uri="{9D8B030D-6E8A-4147-A177-3AD203B41FA5}">
                      <a16:colId xmlns:a16="http://schemas.microsoft.com/office/drawing/2014/main" val="2662381710"/>
                    </a:ext>
                  </a:extLst>
                </a:gridCol>
                <a:gridCol w="813810">
                  <a:extLst>
                    <a:ext uri="{9D8B030D-6E8A-4147-A177-3AD203B41FA5}">
                      <a16:colId xmlns:a16="http://schemas.microsoft.com/office/drawing/2014/main" val="118902926"/>
                    </a:ext>
                  </a:extLst>
                </a:gridCol>
                <a:gridCol w="813810">
                  <a:extLst>
                    <a:ext uri="{9D8B030D-6E8A-4147-A177-3AD203B41FA5}">
                      <a16:colId xmlns:a16="http://schemas.microsoft.com/office/drawing/2014/main" val="2625243220"/>
                    </a:ext>
                  </a:extLst>
                </a:gridCol>
              </a:tblGrid>
              <a:tr h="258373">
                <a:tc>
                  <a:txBody>
                    <a:bodyPr/>
                    <a:lstStyle/>
                    <a:p>
                      <a:pPr algn="ctr"/>
                      <a:r>
                        <a:rPr lang="en-US" altLang="zh-CN" sz="1600"/>
                        <a:t>action group</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action type</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Rec.</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data%</a:t>
                      </a:r>
                      <a:endParaRPr lang="zh-CN"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3323231"/>
                  </a:ext>
                </a:extLst>
              </a:tr>
              <a:tr h="234885">
                <a:tc>
                  <a:txBody>
                    <a:bodyPr/>
                    <a:lstStyle/>
                    <a:p>
                      <a:pPr algn="ctr"/>
                      <a:r>
                        <a:rPr lang="en-US" altLang="zh-CN" sz="1600" dirty="0"/>
                        <a:t>atomic</a:t>
                      </a:r>
                      <a:endParaRPr lang="zh-CN" altLang="en-US" sz="16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none of the above</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0</a:t>
                      </a:r>
                      <a:endParaRPr lang="zh-CN" altLang="en-US" sz="12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0.17</a:t>
                      </a:r>
                      <a:endParaRPr lang="zh-CN" altLang="en-US" sz="12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359901"/>
                  </a:ext>
                </a:extLst>
              </a:tr>
              <a:tr h="211396">
                <a:tc rowSpan="13">
                  <a:txBody>
                    <a:bodyPr/>
                    <a:lstStyle/>
                    <a:p>
                      <a:pPr algn="ctr"/>
                      <a:r>
                        <a:rPr lang="en-US" altLang="zh-CN" sz="1600" dirty="0"/>
                        <a:t>simple </a:t>
                      </a:r>
                    </a:p>
                    <a:p>
                      <a:pPr algn="ctr"/>
                      <a:r>
                        <a:rPr lang="en-US" altLang="zh-CN" sz="1600" dirty="0"/>
                        <a:t>context</a:t>
                      </a:r>
                      <a:endParaRPr lang="zh-CN" altLang="en-US" sz="16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biking</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200" dirty="0"/>
                        <a:t>0.493</a:t>
                      </a: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200" dirty="0"/>
                        <a:t>3.86</a:t>
                      </a: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33092146"/>
                  </a:ext>
                </a:extLst>
              </a:tr>
              <a:tr h="211396">
                <a:tc vMerge="1">
                  <a:txBody>
                    <a:bodyPr/>
                    <a:lstStyle/>
                    <a:p>
                      <a:pPr algn="ctr"/>
                      <a:endParaRPr lang="zh-CN" altLang="en-US" sz="1200"/>
                    </a:p>
                  </a:txBody>
                  <a:tcPr anchor="ctr"/>
                </a:tc>
                <a:tc>
                  <a:txBody>
                    <a:bodyPr/>
                    <a:lstStyle/>
                    <a:p>
                      <a:pPr algn="ctr"/>
                      <a:r>
                        <a:rPr lang="en-US" altLang="zh-CN" sz="1200" dirty="0"/>
                        <a:t>cleaning an object</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0.45</a:t>
                      </a:r>
                      <a:endParaRPr lang="zh-CN" altLang="en-US" sz="1200"/>
                    </a:p>
                  </a:txBody>
                  <a:tcPr anchor="ctr">
                    <a:noFill/>
                  </a:tcPr>
                </a:tc>
                <a:extLst>
                  <a:ext uri="{0D108BD9-81ED-4DB2-BD59-A6C34878D82A}">
                    <a16:rowId xmlns:a16="http://schemas.microsoft.com/office/drawing/2014/main" val="4000054260"/>
                  </a:ext>
                </a:extLst>
              </a:tr>
              <a:tr h="211396">
                <a:tc vMerge="1">
                  <a:txBody>
                    <a:bodyPr/>
                    <a:lstStyle/>
                    <a:p>
                      <a:pPr algn="ctr"/>
                      <a:endParaRPr lang="zh-CN" altLang="en-US" sz="1200"/>
                    </a:p>
                  </a:txBody>
                  <a:tcPr anchor="ctr"/>
                </a:tc>
                <a:tc>
                  <a:txBody>
                    <a:bodyPr/>
                    <a:lstStyle/>
                    <a:p>
                      <a:pPr algn="ctr"/>
                      <a:r>
                        <a:rPr lang="en-US" altLang="zh-CN" sz="1200" dirty="0"/>
                        <a:t>closing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0.15</a:t>
                      </a:r>
                      <a:endParaRPr lang="zh-CN" altLang="en-US" sz="1200"/>
                    </a:p>
                  </a:txBody>
                  <a:tcPr anchor="ctr">
                    <a:noFill/>
                  </a:tcPr>
                </a:tc>
                <a:extLst>
                  <a:ext uri="{0D108BD9-81ED-4DB2-BD59-A6C34878D82A}">
                    <a16:rowId xmlns:a16="http://schemas.microsoft.com/office/drawing/2014/main" val="3797617793"/>
                  </a:ext>
                </a:extLst>
              </a:tr>
              <a:tr h="211396">
                <a:tc vMerge="1">
                  <a:txBody>
                    <a:bodyPr/>
                    <a:lstStyle/>
                    <a:p>
                      <a:pPr algn="ctr"/>
                      <a:endParaRPr lang="zh-CN" altLang="en-US" sz="1200"/>
                    </a:p>
                  </a:txBody>
                  <a:tcPr anchor="ctr"/>
                </a:tc>
                <a:tc>
                  <a:txBody>
                    <a:bodyPr/>
                    <a:lstStyle/>
                    <a:p>
                      <a:pPr algn="ctr"/>
                      <a:r>
                        <a:rPr lang="en-US" altLang="zh-CN" sz="1200" dirty="0"/>
                        <a:t>crossing legally</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0.239</a:t>
                      </a:r>
                      <a:endParaRPr lang="zh-CN" altLang="en-US" sz="1200"/>
                    </a:p>
                  </a:txBody>
                  <a:tcPr anchor="ctr">
                    <a:noFill/>
                  </a:tcPr>
                </a:tc>
                <a:tc>
                  <a:txBody>
                    <a:bodyPr/>
                    <a:lstStyle/>
                    <a:p>
                      <a:pPr algn="ctr"/>
                      <a:r>
                        <a:rPr lang="en-US" altLang="zh-CN" sz="1200" dirty="0"/>
                        <a:t>7.64</a:t>
                      </a:r>
                      <a:endParaRPr lang="zh-CN" altLang="en-US" sz="1200"/>
                    </a:p>
                  </a:txBody>
                  <a:tcPr anchor="ctr">
                    <a:noFill/>
                  </a:tcPr>
                </a:tc>
                <a:extLst>
                  <a:ext uri="{0D108BD9-81ED-4DB2-BD59-A6C34878D82A}">
                    <a16:rowId xmlns:a16="http://schemas.microsoft.com/office/drawing/2014/main" val="1827620273"/>
                  </a:ext>
                </a:extLst>
              </a:tr>
              <a:tr h="211396">
                <a:tc vMerge="1">
                  <a:txBody>
                    <a:bodyPr/>
                    <a:lstStyle/>
                    <a:p>
                      <a:pPr algn="ctr"/>
                      <a:endParaRPr lang="zh-CN" altLang="en-US" sz="1200"/>
                    </a:p>
                  </a:txBody>
                  <a:tcPr anchor="ctr"/>
                </a:tc>
                <a:tc>
                  <a:txBody>
                    <a:bodyPr/>
                    <a:lstStyle/>
                    <a:p>
                      <a:pPr algn="ctr"/>
                      <a:r>
                        <a:rPr lang="en-US" altLang="zh-CN" sz="1200" dirty="0"/>
                        <a:t>entering a building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0.67</a:t>
                      </a:r>
                      <a:endParaRPr lang="zh-CN" altLang="en-US" sz="1200"/>
                    </a:p>
                  </a:txBody>
                  <a:tcPr anchor="ctr">
                    <a:noFill/>
                  </a:tcPr>
                </a:tc>
                <a:extLst>
                  <a:ext uri="{0D108BD9-81ED-4DB2-BD59-A6C34878D82A}">
                    <a16:rowId xmlns:a16="http://schemas.microsoft.com/office/drawing/2014/main" val="3316859097"/>
                  </a:ext>
                </a:extLst>
              </a:tr>
              <a:tr h="211396">
                <a:tc vMerge="1">
                  <a:txBody>
                    <a:bodyPr/>
                    <a:lstStyle/>
                    <a:p>
                      <a:pPr algn="ctr"/>
                      <a:endParaRPr lang="zh-CN" altLang="en-US" sz="1200"/>
                    </a:p>
                  </a:txBody>
                  <a:tcPr anchor="ctr"/>
                </a:tc>
                <a:tc>
                  <a:txBody>
                    <a:bodyPr/>
                    <a:lstStyle/>
                    <a:p>
                      <a:pPr algn="ctr"/>
                      <a:r>
                        <a:rPr lang="en-US" altLang="zh-CN" sz="1200" dirty="0"/>
                        <a:t>exiting a building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0.016</a:t>
                      </a:r>
                      <a:endParaRPr lang="zh-CN" altLang="en-US" sz="1200"/>
                    </a:p>
                  </a:txBody>
                  <a:tcPr anchor="ctr">
                    <a:noFill/>
                  </a:tcPr>
                </a:tc>
                <a:tc>
                  <a:txBody>
                    <a:bodyPr/>
                    <a:lstStyle/>
                    <a:p>
                      <a:pPr algn="ctr"/>
                      <a:r>
                        <a:rPr lang="en-US" altLang="zh-CN" sz="1200" dirty="0"/>
                        <a:t>0.75</a:t>
                      </a:r>
                      <a:endParaRPr lang="zh-CN" altLang="en-US" sz="1200"/>
                    </a:p>
                  </a:txBody>
                  <a:tcPr anchor="ctr">
                    <a:noFill/>
                  </a:tcPr>
                </a:tc>
                <a:extLst>
                  <a:ext uri="{0D108BD9-81ED-4DB2-BD59-A6C34878D82A}">
                    <a16:rowId xmlns:a16="http://schemas.microsoft.com/office/drawing/2014/main" val="1890634504"/>
                  </a:ext>
                </a:extLst>
              </a:tr>
              <a:tr h="211396">
                <a:tc vMerge="1">
                  <a:txBody>
                    <a:bodyPr/>
                    <a:lstStyle/>
                    <a:p>
                      <a:pPr algn="ctr"/>
                      <a:endParaRPr lang="zh-CN" altLang="en-US" sz="1200"/>
                    </a:p>
                  </a:txBody>
                  <a:tcPr anchor="ctr"/>
                </a:tc>
                <a:tc>
                  <a:txBody>
                    <a:bodyPr/>
                    <a:lstStyle/>
                    <a:p>
                      <a:pPr algn="ctr"/>
                      <a:r>
                        <a:rPr lang="en-US" altLang="zh-CN" sz="1200" dirty="0"/>
                        <a:t>crossing illegally</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0.038</a:t>
                      </a:r>
                      <a:endParaRPr lang="zh-CN" altLang="en-US" sz="1200"/>
                    </a:p>
                  </a:txBody>
                  <a:tcPr anchor="ctr">
                    <a:noFill/>
                  </a:tcPr>
                </a:tc>
                <a:tc>
                  <a:txBody>
                    <a:bodyPr/>
                    <a:lstStyle/>
                    <a:p>
                      <a:pPr algn="ctr"/>
                      <a:r>
                        <a:rPr lang="en-US" altLang="zh-CN" sz="1200" dirty="0"/>
                        <a:t>7.22</a:t>
                      </a:r>
                      <a:endParaRPr lang="zh-CN" altLang="en-US" sz="1200"/>
                    </a:p>
                  </a:txBody>
                  <a:tcPr anchor="ctr">
                    <a:noFill/>
                  </a:tcPr>
                </a:tc>
                <a:extLst>
                  <a:ext uri="{0D108BD9-81ED-4DB2-BD59-A6C34878D82A}">
                    <a16:rowId xmlns:a16="http://schemas.microsoft.com/office/drawing/2014/main" val="3303595665"/>
                  </a:ext>
                </a:extLst>
              </a:tr>
              <a:tr h="211396">
                <a:tc vMerge="1">
                  <a:txBody>
                    <a:bodyPr/>
                    <a:lstStyle/>
                    <a:p>
                      <a:pPr algn="ctr"/>
                      <a:endParaRPr lang="zh-CN" altLang="en-US" sz="1200"/>
                    </a:p>
                  </a:txBody>
                  <a:tcPr anchor="ctr"/>
                </a:tc>
                <a:tc>
                  <a:txBody>
                    <a:bodyPr/>
                    <a:lstStyle/>
                    <a:p>
                      <a:pPr algn="ctr"/>
                      <a:r>
                        <a:rPr lang="en-US" altLang="zh-CN" sz="1200" dirty="0"/>
                        <a:t>motorcycling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0.3</a:t>
                      </a:r>
                      <a:endParaRPr lang="zh-CN" altLang="en-US" sz="1200"/>
                    </a:p>
                  </a:txBody>
                  <a:tcPr anchor="ctr">
                    <a:noFill/>
                  </a:tcPr>
                </a:tc>
                <a:tc>
                  <a:txBody>
                    <a:bodyPr/>
                    <a:lstStyle/>
                    <a:p>
                      <a:pPr algn="ctr"/>
                      <a:r>
                        <a:rPr lang="en-US" altLang="zh-CN" sz="1200" dirty="0"/>
                        <a:t>0.09</a:t>
                      </a:r>
                      <a:endParaRPr lang="zh-CN" altLang="en-US" sz="1200"/>
                    </a:p>
                  </a:txBody>
                  <a:tcPr anchor="ctr">
                    <a:noFill/>
                  </a:tcPr>
                </a:tc>
                <a:extLst>
                  <a:ext uri="{0D108BD9-81ED-4DB2-BD59-A6C34878D82A}">
                    <a16:rowId xmlns:a16="http://schemas.microsoft.com/office/drawing/2014/main" val="2852867403"/>
                  </a:ext>
                </a:extLst>
              </a:tr>
              <a:tr h="211396">
                <a:tc vMerge="1">
                  <a:txBody>
                    <a:bodyPr/>
                    <a:lstStyle/>
                    <a:p>
                      <a:pPr algn="ctr"/>
                      <a:endParaRPr lang="zh-CN" altLang="en-US" sz="1200"/>
                    </a:p>
                  </a:txBody>
                  <a:tcPr anchor="ctr"/>
                </a:tc>
                <a:tc>
                  <a:txBody>
                    <a:bodyPr/>
                    <a:lstStyle/>
                    <a:p>
                      <a:pPr algn="ctr"/>
                      <a:r>
                        <a:rPr lang="en-US" altLang="zh-CN" sz="1200" dirty="0"/>
                        <a:t>opening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0.22</a:t>
                      </a:r>
                      <a:endParaRPr lang="zh-CN" altLang="en-US" sz="1200"/>
                    </a:p>
                  </a:txBody>
                  <a:tcPr anchor="ctr">
                    <a:noFill/>
                  </a:tcPr>
                </a:tc>
                <a:extLst>
                  <a:ext uri="{0D108BD9-81ED-4DB2-BD59-A6C34878D82A}">
                    <a16:rowId xmlns:a16="http://schemas.microsoft.com/office/drawing/2014/main" val="2618137619"/>
                  </a:ext>
                </a:extLst>
              </a:tr>
              <a:tr h="211396">
                <a:tc vMerge="1">
                  <a:txBody>
                    <a:bodyPr/>
                    <a:lstStyle/>
                    <a:p>
                      <a:pPr algn="ctr"/>
                      <a:endParaRPr lang="zh-CN" altLang="en-US" sz="1200"/>
                    </a:p>
                  </a:txBody>
                  <a:tcPr anchor="ctr"/>
                </a:tc>
                <a:tc>
                  <a:txBody>
                    <a:bodyPr/>
                    <a:lstStyle/>
                    <a:p>
                      <a:pPr algn="ctr"/>
                      <a:r>
                        <a:rPr lang="en-US" altLang="zh-CN" sz="1200" dirty="0"/>
                        <a:t>waiting to cross</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0.022</a:t>
                      </a:r>
                      <a:endParaRPr lang="zh-CN" altLang="en-US" sz="1200"/>
                    </a:p>
                  </a:txBody>
                  <a:tcPr anchor="ctr">
                    <a:noFill/>
                  </a:tcPr>
                </a:tc>
                <a:tc>
                  <a:txBody>
                    <a:bodyPr/>
                    <a:lstStyle/>
                    <a:p>
                      <a:pPr algn="ctr"/>
                      <a:r>
                        <a:rPr lang="en-US" altLang="zh-CN" sz="1200" dirty="0"/>
                        <a:t>1.27</a:t>
                      </a:r>
                      <a:endParaRPr lang="zh-CN" altLang="en-US" sz="1200"/>
                    </a:p>
                  </a:txBody>
                  <a:tcPr anchor="ctr">
                    <a:noFill/>
                  </a:tcPr>
                </a:tc>
                <a:extLst>
                  <a:ext uri="{0D108BD9-81ED-4DB2-BD59-A6C34878D82A}">
                    <a16:rowId xmlns:a16="http://schemas.microsoft.com/office/drawing/2014/main" val="3883295994"/>
                  </a:ext>
                </a:extLst>
              </a:tr>
              <a:tr h="211396">
                <a:tc vMerge="1">
                  <a:txBody>
                    <a:bodyPr/>
                    <a:lstStyle/>
                    <a:p>
                      <a:pPr algn="ctr"/>
                      <a:endParaRPr lang="zh-CN" altLang="en-US" sz="1200"/>
                    </a:p>
                  </a:txBody>
                  <a:tcPr anchor="ctr"/>
                </a:tc>
                <a:tc>
                  <a:txBody>
                    <a:bodyPr/>
                    <a:lstStyle/>
                    <a:p>
                      <a:pPr algn="ctr"/>
                      <a:r>
                        <a:rPr lang="en-US" altLang="zh-CN" sz="1200" dirty="0"/>
                        <a:t>walking on the side</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0.604</a:t>
                      </a:r>
                      <a:endParaRPr lang="zh-CN" altLang="en-US" sz="1200"/>
                    </a:p>
                  </a:txBody>
                  <a:tcPr anchor="ctr">
                    <a:noFill/>
                  </a:tcPr>
                </a:tc>
                <a:tc>
                  <a:txBody>
                    <a:bodyPr/>
                    <a:lstStyle/>
                    <a:p>
                      <a:pPr algn="ctr"/>
                      <a:r>
                        <a:rPr lang="en-US" altLang="zh-CN" sz="1200" dirty="0"/>
                        <a:t>35.82</a:t>
                      </a:r>
                      <a:endParaRPr lang="zh-CN" altLang="en-US" sz="1200"/>
                    </a:p>
                  </a:txBody>
                  <a:tcPr anchor="ctr">
                    <a:noFill/>
                  </a:tcPr>
                </a:tc>
                <a:extLst>
                  <a:ext uri="{0D108BD9-81ED-4DB2-BD59-A6C34878D82A}">
                    <a16:rowId xmlns:a16="http://schemas.microsoft.com/office/drawing/2014/main" val="1700888681"/>
                  </a:ext>
                </a:extLst>
              </a:tr>
              <a:tr h="211396">
                <a:tc vMerge="1">
                  <a:txBody>
                    <a:bodyPr/>
                    <a:lstStyle/>
                    <a:p>
                      <a:pPr algn="ctr"/>
                      <a:endParaRPr lang="zh-CN" altLang="en-US" sz="1200"/>
                    </a:p>
                  </a:txBody>
                  <a:tcPr anchor="ctr"/>
                </a:tc>
                <a:tc>
                  <a:txBody>
                    <a:bodyPr/>
                    <a:lstStyle/>
                    <a:p>
                      <a:pPr algn="ctr"/>
                      <a:r>
                        <a:rPr lang="en-US" altLang="zh-CN" sz="1200" dirty="0"/>
                        <a:t>walking on the road</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0.703</a:t>
                      </a:r>
                      <a:endParaRPr lang="zh-CN" altLang="en-US" sz="1200"/>
                    </a:p>
                  </a:txBody>
                  <a:tcPr anchor="ctr">
                    <a:noFill/>
                  </a:tcPr>
                </a:tc>
                <a:tc>
                  <a:txBody>
                    <a:bodyPr/>
                    <a:lstStyle/>
                    <a:p>
                      <a:pPr algn="ctr"/>
                      <a:r>
                        <a:rPr lang="en-US" altLang="zh-CN" sz="1200" dirty="0"/>
                        <a:t>25.34</a:t>
                      </a:r>
                      <a:endParaRPr lang="zh-CN" altLang="en-US" sz="1200"/>
                    </a:p>
                  </a:txBody>
                  <a:tcPr anchor="ctr">
                    <a:noFill/>
                  </a:tcPr>
                </a:tc>
                <a:extLst>
                  <a:ext uri="{0D108BD9-81ED-4DB2-BD59-A6C34878D82A}">
                    <a16:rowId xmlns:a16="http://schemas.microsoft.com/office/drawing/2014/main" val="1825113865"/>
                  </a:ext>
                </a:extLst>
              </a:tr>
              <a:tr h="211396">
                <a:tc vMerge="1">
                  <a:txBody>
                    <a:bodyPr/>
                    <a:lstStyle/>
                    <a:p>
                      <a:pPr algn="ctr"/>
                      <a:endParaRPr lang="zh-CN" altLang="en-US" sz="1200"/>
                    </a:p>
                  </a:txBody>
                  <a:tcPr anchor="ctr"/>
                </a:tc>
                <a:tc>
                  <a:txBody>
                    <a:bodyPr/>
                    <a:lstStyle/>
                    <a:p>
                      <a:pPr algn="ctr"/>
                      <a:r>
                        <a:rPr lang="en-US" altLang="zh-CN" sz="1200" dirty="0"/>
                        <a:t>none of the above</a:t>
                      </a:r>
                      <a:endParaRPr lang="zh-CN" altLang="en-US" sz="120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200" dirty="0"/>
                        <a:t>0.269</a:t>
                      </a:r>
                      <a:endParaRPr lang="zh-CN" altLang="en-US" sz="1200"/>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200" dirty="0"/>
                        <a:t>16.54</a:t>
                      </a:r>
                      <a:endParaRPr lang="zh-CN" altLang="en-US" sz="1200"/>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5188356"/>
                  </a:ext>
                </a:extLst>
              </a:tr>
              <a:tr h="211396">
                <a:tc rowSpan="4">
                  <a:txBody>
                    <a:bodyPr/>
                    <a:lstStyle/>
                    <a:p>
                      <a:pPr algn="ctr"/>
                      <a:r>
                        <a:rPr lang="en-US" altLang="zh-CN" sz="1600" dirty="0"/>
                        <a:t>transporting</a:t>
                      </a:r>
                      <a:endParaRPr lang="zh-CN" altLang="en-US" sz="16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carrying</a:t>
                      </a:r>
                      <a:endParaRPr lang="zh-CN" altLang="en-US" sz="12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1200" dirty="0"/>
                        <a:t>0.009</a:t>
                      </a:r>
                      <a:endParaRPr lang="zh-CN" altLang="en-US" sz="1200"/>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200" dirty="0"/>
                        <a:t>6.33</a:t>
                      </a:r>
                      <a:endParaRPr lang="zh-CN" altLang="en-US" sz="120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257029106"/>
                  </a:ext>
                </a:extLst>
              </a:tr>
              <a:tr h="211396">
                <a:tc vMerge="1">
                  <a:txBody>
                    <a:bodyPr/>
                    <a:lstStyle/>
                    <a:p>
                      <a:pPr algn="ctr"/>
                      <a:endParaRPr lang="zh-CN" altLang="en-US" sz="1200"/>
                    </a:p>
                  </a:txBody>
                  <a:tcPr anchor="ctr"/>
                </a:tc>
                <a:tc>
                  <a:txBody>
                    <a:bodyPr/>
                    <a:lstStyle/>
                    <a:p>
                      <a:pPr algn="ctr"/>
                      <a:r>
                        <a:rPr lang="en-US" altLang="zh-CN" sz="1200" dirty="0"/>
                        <a:t>pulling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a:t>
                      </a:r>
                      <a:endParaRPr lang="zh-CN" altLang="en-US" sz="1200"/>
                    </a:p>
                  </a:txBody>
                  <a:tcPr anchor="ctr">
                    <a:noFill/>
                  </a:tcPr>
                </a:tc>
                <a:tc>
                  <a:txBody>
                    <a:bodyPr/>
                    <a:lstStyle/>
                    <a:p>
                      <a:pPr algn="ctr"/>
                      <a:r>
                        <a:rPr lang="en-US" altLang="zh-CN" sz="1200" dirty="0"/>
                        <a:t>0.88</a:t>
                      </a:r>
                      <a:endParaRPr lang="zh-CN" altLang="en-US" sz="1200"/>
                    </a:p>
                  </a:txBody>
                  <a:tcPr anchor="ctr">
                    <a:noFill/>
                  </a:tcPr>
                </a:tc>
                <a:extLst>
                  <a:ext uri="{0D108BD9-81ED-4DB2-BD59-A6C34878D82A}">
                    <a16:rowId xmlns:a16="http://schemas.microsoft.com/office/drawing/2014/main" val="3073403220"/>
                  </a:ext>
                </a:extLst>
              </a:tr>
              <a:tr h="211396">
                <a:tc vMerge="1">
                  <a:txBody>
                    <a:bodyPr/>
                    <a:lstStyle/>
                    <a:p>
                      <a:pPr algn="ctr"/>
                      <a:endParaRPr lang="zh-CN" altLang="en-US" sz="1200"/>
                    </a:p>
                  </a:txBody>
                  <a:tcPr anchor="ctr"/>
                </a:tc>
                <a:tc>
                  <a:txBody>
                    <a:bodyPr/>
                    <a:lstStyle/>
                    <a:p>
                      <a:pPr algn="ctr"/>
                      <a:r>
                        <a:rPr lang="en-US" altLang="zh-CN" sz="1200" dirty="0"/>
                        <a:t>pushing</a:t>
                      </a:r>
                      <a:endParaRPr lang="zh-CN" altLang="en-US" sz="1200"/>
                    </a:p>
                  </a:txBody>
                  <a:tcPr anchor="ctr">
                    <a:lnL w="12700" cap="flat" cmpd="sng" algn="ctr">
                      <a:solidFill>
                        <a:schemeClr val="tx1"/>
                      </a:solidFill>
                      <a:prstDash val="solid"/>
                      <a:round/>
                      <a:headEnd type="none" w="med" len="med"/>
                      <a:tailEnd type="none" w="med" len="med"/>
                    </a:lnL>
                    <a:noFill/>
                  </a:tcPr>
                </a:tc>
                <a:tc>
                  <a:txBody>
                    <a:bodyPr/>
                    <a:lstStyle/>
                    <a:p>
                      <a:pPr algn="ctr"/>
                      <a:r>
                        <a:rPr lang="en-US" altLang="zh-CN" sz="1200" dirty="0"/>
                        <a:t>0.062</a:t>
                      </a:r>
                      <a:endParaRPr lang="zh-CN" altLang="en-US" sz="1200"/>
                    </a:p>
                  </a:txBody>
                  <a:tcPr anchor="ctr">
                    <a:noFill/>
                  </a:tcPr>
                </a:tc>
                <a:tc>
                  <a:txBody>
                    <a:bodyPr/>
                    <a:lstStyle/>
                    <a:p>
                      <a:pPr algn="ctr"/>
                      <a:r>
                        <a:rPr lang="en-US" altLang="zh-CN" sz="1200" dirty="0"/>
                        <a:t>2.48</a:t>
                      </a:r>
                      <a:endParaRPr lang="zh-CN" altLang="en-US" sz="1200"/>
                    </a:p>
                  </a:txBody>
                  <a:tcPr anchor="ctr">
                    <a:noFill/>
                  </a:tcPr>
                </a:tc>
                <a:extLst>
                  <a:ext uri="{0D108BD9-81ED-4DB2-BD59-A6C34878D82A}">
                    <a16:rowId xmlns:a16="http://schemas.microsoft.com/office/drawing/2014/main" val="3550118575"/>
                  </a:ext>
                </a:extLst>
              </a:tr>
              <a:tr h="211396">
                <a:tc vMerge="1">
                  <a:txBody>
                    <a:bodyPr/>
                    <a:lstStyle/>
                    <a:p>
                      <a:pPr algn="ctr"/>
                      <a:endParaRPr lang="zh-CN" altLang="en-US" sz="1200"/>
                    </a:p>
                  </a:txBody>
                  <a:tcPr anchor="ctr"/>
                </a:tc>
                <a:tc>
                  <a:txBody>
                    <a:bodyPr/>
                    <a:lstStyle/>
                    <a:p>
                      <a:pPr algn="ctr"/>
                      <a:r>
                        <a:rPr lang="en-US" altLang="zh-CN" sz="1200" b="1" dirty="0">
                          <a:solidFill>
                            <a:srgbClr val="C00000"/>
                          </a:solidFill>
                        </a:rPr>
                        <a:t>none of the above</a:t>
                      </a:r>
                      <a:endParaRPr lang="zh-CN" altLang="en-US" sz="1200" b="1">
                        <a:solidFill>
                          <a:srgbClr val="C00000"/>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0.992</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rgbClr val="C00000"/>
                          </a:solidFill>
                        </a:rPr>
                        <a:t>90.32</a:t>
                      </a:r>
                      <a:endParaRPr lang="zh-CN" altLang="en-US" sz="1200" b="1">
                        <a:solidFill>
                          <a:srgbClr val="C00000"/>
                        </a:solidFill>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8080622"/>
                  </a:ext>
                </a:extLst>
              </a:tr>
            </a:tbl>
          </a:graphicData>
        </a:graphic>
      </p:graphicFrame>
      <p:grpSp>
        <p:nvGrpSpPr>
          <p:cNvPr id="7" name="Group 6">
            <a:extLst>
              <a:ext uri="{FF2B5EF4-FFF2-40B4-BE49-F238E27FC236}">
                <a16:creationId xmlns:a16="http://schemas.microsoft.com/office/drawing/2014/main" id="{4F12CCB7-FB3E-4ECD-82CE-EE6A22DDDBA8}"/>
              </a:ext>
            </a:extLst>
          </p:cNvPr>
          <p:cNvGrpSpPr/>
          <p:nvPr/>
        </p:nvGrpSpPr>
        <p:grpSpPr>
          <a:xfrm>
            <a:off x="5824330" y="2118167"/>
            <a:ext cx="2743200" cy="535070"/>
            <a:chOff x="5824330" y="2118167"/>
            <a:chExt cx="2743200" cy="535070"/>
          </a:xfrm>
        </p:grpSpPr>
        <p:cxnSp>
          <p:nvCxnSpPr>
            <p:cNvPr id="10" name="Straight Arrow Connector 9">
              <a:extLst>
                <a:ext uri="{FF2B5EF4-FFF2-40B4-BE49-F238E27FC236}">
                  <a16:creationId xmlns:a16="http://schemas.microsoft.com/office/drawing/2014/main" id="{BBA28986-C68B-4454-A196-304799DE28FF}"/>
                </a:ext>
              </a:extLst>
            </p:cNvPr>
            <p:cNvCxnSpPr>
              <a:cxnSpLocks/>
            </p:cNvCxnSpPr>
            <p:nvPr/>
          </p:nvCxnSpPr>
          <p:spPr>
            <a:xfrm>
              <a:off x="5833641" y="2118167"/>
              <a:ext cx="262359" cy="208344"/>
            </a:xfrm>
            <a:prstGeom prst="straightConnector1">
              <a:avLst/>
            </a:prstGeom>
            <a:ln w="2540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908C032-4518-434B-94A9-67F129EDAEE1}"/>
                </a:ext>
              </a:extLst>
            </p:cNvPr>
            <p:cNvSpPr txBox="1"/>
            <p:nvPr/>
          </p:nvSpPr>
          <p:spPr>
            <a:xfrm>
              <a:off x="5824330" y="2283905"/>
              <a:ext cx="2743200" cy="369332"/>
            </a:xfrm>
            <a:prstGeom prst="rect">
              <a:avLst/>
            </a:prstGeom>
            <a:noFill/>
          </p:spPr>
          <p:txBody>
            <a:bodyPr wrap="square" rtlCol="0">
              <a:spAutoFit/>
            </a:bodyPr>
            <a:lstStyle/>
            <a:p>
              <a:r>
                <a:rPr lang="en-US" altLang="zh-CN" dirty="0">
                  <a:solidFill>
                    <a:schemeClr val="accent1">
                      <a:lumMod val="50000"/>
                    </a:schemeClr>
                  </a:solidFill>
                </a:rPr>
                <a:t>majority class</a:t>
              </a:r>
              <a:endParaRPr lang="zh-CN" altLang="en-US">
                <a:solidFill>
                  <a:schemeClr val="accent1">
                    <a:lumMod val="50000"/>
                  </a:schemeClr>
                </a:solidFill>
              </a:endParaRPr>
            </a:p>
          </p:txBody>
        </p:sp>
      </p:grpSp>
    </p:spTree>
    <p:extLst>
      <p:ext uri="{BB962C8B-B14F-4D97-AF65-F5344CB8AC3E}">
        <p14:creationId xmlns:p14="http://schemas.microsoft.com/office/powerpoint/2010/main" val="262899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72FF848B2EF2D42AECC94E4F931728F" ma:contentTypeVersion="0" ma:contentTypeDescription="Crée un document." ma:contentTypeScope="" ma:versionID="0044cfe70ca7a6333f58ddce425e2b00">
  <xsd:schema xmlns:xsd="http://www.w3.org/2001/XMLSchema" xmlns:xs="http://www.w3.org/2001/XMLSchema" xmlns:p="http://schemas.microsoft.com/office/2006/metadata/properties" targetNamespace="http://schemas.microsoft.com/office/2006/metadata/properties" ma:root="true" ma:fieldsID="a7e970934e91183f40d3ded36d8cf61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3C3299-6523-45DF-8EA1-77633389668C}">
  <ds:schemaRefs>
    <ds:schemaRef ds:uri="http://schemas.microsoft.com/sharepoint/v3/contenttype/forms"/>
  </ds:schemaRefs>
</ds:datastoreItem>
</file>

<file path=customXml/itemProps2.xml><?xml version="1.0" encoding="utf-8"?>
<ds:datastoreItem xmlns:ds="http://schemas.openxmlformats.org/officeDocument/2006/customXml" ds:itemID="{F071432C-79B9-4AF1-B0D4-271A8CBD954C}">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6F44E36E-1184-469E-B43A-378CABD7D4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11847</TotalTime>
  <Words>2976</Words>
  <Application>Microsoft Office PowerPoint</Application>
  <PresentationFormat>Widescreen</PresentationFormat>
  <Paragraphs>740</Paragraphs>
  <Slides>17</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等线</vt:lpstr>
      <vt:lpstr>Arial</vt:lpstr>
      <vt:lpstr>Cambria Math</vt:lpstr>
      <vt:lpstr>Times New Roman</vt:lpstr>
      <vt:lpstr>Wingdings</vt:lpstr>
      <vt:lpstr>Title​​</vt:lpstr>
      <vt:lpstr>Action Recognition for Self-Driving Cars</vt:lpstr>
      <vt:lpstr>PowerPoint Presentation</vt:lpstr>
      <vt:lpstr>Introduction and Motivation</vt:lpstr>
      <vt:lpstr>Related Work</vt:lpstr>
      <vt:lpstr>Datasets and Evaluation</vt:lpstr>
      <vt:lpstr>Poseact: Action Recognition with Human Poses</vt:lpstr>
      <vt:lpstr>Action Recognition Results on TCG</vt:lpstr>
      <vt:lpstr>Action Recognition Results on TITAN</vt:lpstr>
      <vt:lpstr>Per-Class Recall (%) of Poseact (Multitask) on TITAN</vt:lpstr>
      <vt:lpstr>Class Imbalance Problem in TITAN Dataset</vt:lpstr>
      <vt:lpstr>Experiments on Selected Actions</vt:lpstr>
      <vt:lpstr>Effect of Preprocessing and Temporal Module</vt:lpstr>
      <vt:lpstr>Explorative Experiments</vt:lpstr>
      <vt:lpstr>Explorative Experiments</vt:lpstr>
      <vt:lpstr>Explorative Experiments</vt:lpstr>
      <vt:lpstr>Discussions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Weijiang</dc:creator>
  <cp:lastModifiedBy>Xiong Weijiang</cp:lastModifiedBy>
  <cp:revision>819</cp:revision>
  <dcterms:created xsi:type="dcterms:W3CDTF">2019-06-10T04:32:54Z</dcterms:created>
  <dcterms:modified xsi:type="dcterms:W3CDTF">2022-01-12T15:16:47Z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0x010100872FF848B2EF2D42AECC94E4F931728F</vt:lpwstr>
  </property>
</Properties>
</file>